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93" r:id="rId3"/>
    <p:sldId id="294" r:id="rId4"/>
    <p:sldId id="295" r:id="rId5"/>
    <p:sldId id="296" r:id="rId6"/>
    <p:sldId id="297" r:id="rId7"/>
    <p:sldId id="305" r:id="rId8"/>
    <p:sldId id="306" r:id="rId9"/>
    <p:sldId id="300" r:id="rId10"/>
    <p:sldId id="307" r:id="rId11"/>
    <p:sldId id="298" r:id="rId12"/>
    <p:sldId id="301" r:id="rId13"/>
    <p:sldId id="290" r:id="rId14"/>
    <p:sldId id="291"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755"/>
    <a:srgbClr val="FF937F"/>
    <a:srgbClr val="EC2C30"/>
    <a:srgbClr val="7A7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8" autoAdjust="0"/>
    <p:restoredTop sz="94690"/>
  </p:normalViewPr>
  <p:slideViewPr>
    <p:cSldViewPr snapToGrid="0" snapToObjects="1">
      <p:cViewPr varScale="1">
        <p:scale>
          <a:sx n="96" d="100"/>
          <a:sy n="96" d="100"/>
        </p:scale>
        <p:origin x="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6F5C-3B95-8F49-9DAE-828F3F087CF6}"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32622-9D62-7E44-977F-F6DD502D5477}" type="slidenum">
              <a:rPr lang="en-US" smtClean="0"/>
              <a:t>‹#›</a:t>
            </a:fld>
            <a:endParaRPr lang="en-US"/>
          </a:p>
        </p:txBody>
      </p:sp>
    </p:spTree>
    <p:extLst>
      <p:ext uri="{BB962C8B-B14F-4D97-AF65-F5344CB8AC3E}">
        <p14:creationId xmlns:p14="http://schemas.microsoft.com/office/powerpoint/2010/main" val="34492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text, person, sign&#10;&#10;Description automatically generated">
            <a:extLst>
              <a:ext uri="{FF2B5EF4-FFF2-40B4-BE49-F238E27FC236}">
                <a16:creationId xmlns:a16="http://schemas.microsoft.com/office/drawing/2014/main" id="{E46CCFBE-3C8F-A145-A185-0FC54B8EAC0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63B1A9-1958-CC4D-AF77-80B10E24F1AA}"/>
              </a:ext>
            </a:extLst>
          </p:cNvPr>
          <p:cNvSpPr>
            <a:spLocks noGrp="1"/>
          </p:cNvSpPr>
          <p:nvPr>
            <p:ph type="ctrTitle"/>
          </p:nvPr>
        </p:nvSpPr>
        <p:spPr>
          <a:xfrm>
            <a:off x="1095734" y="1048696"/>
            <a:ext cx="6856675" cy="1768627"/>
          </a:xfr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8B8838F-1373-3446-B02D-FB8879D94A1B}"/>
              </a:ext>
            </a:extLst>
          </p:cNvPr>
          <p:cNvSpPr>
            <a:spLocks noGrp="1"/>
          </p:cNvSpPr>
          <p:nvPr>
            <p:ph type="subTitle" idx="1"/>
          </p:nvPr>
        </p:nvSpPr>
        <p:spPr>
          <a:xfrm>
            <a:off x="1095734" y="2943577"/>
            <a:ext cx="6856675" cy="787081"/>
          </a:xfrm>
        </p:spPr>
        <p:txBody>
          <a:bodyPr/>
          <a:lstStyle>
            <a:lvl1pPr marL="0" indent="0" algn="l">
              <a:buNone/>
              <a:defRPr sz="2400">
                <a:solidFill>
                  <a:srgbClr val="FED75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6158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47F7F9-97F1-CD4A-B09E-F1FD0F3D1B90}"/>
              </a:ext>
            </a:extLst>
          </p:cNvPr>
          <p:cNvPicPr>
            <a:picLocks noChangeAspect="1"/>
          </p:cNvPicPr>
          <p:nvPr userDrawn="1"/>
        </p:nvPicPr>
        <p:blipFill>
          <a:blip r:embed="rId2"/>
          <a:srcRect/>
          <a:stretch/>
        </p:blipFill>
        <p:spPr>
          <a:xfrm>
            <a:off x="0" y="0"/>
            <a:ext cx="12192000" cy="6858000"/>
          </a:xfrm>
          <a:prstGeom prst="rect">
            <a:avLst/>
          </a:prstGeom>
        </p:spPr>
      </p:pic>
      <p:sp>
        <p:nvSpPr>
          <p:cNvPr id="9" name="Text Placeholder 20">
            <a:extLst>
              <a:ext uri="{FF2B5EF4-FFF2-40B4-BE49-F238E27FC236}">
                <a16:creationId xmlns:a16="http://schemas.microsoft.com/office/drawing/2014/main" id="{2565FDCD-1FDE-FD46-9AA1-A1BC86702B4C}"/>
              </a:ext>
            </a:extLst>
          </p:cNvPr>
          <p:cNvSpPr>
            <a:spLocks noGrp="1"/>
          </p:cNvSpPr>
          <p:nvPr>
            <p:ph type="body" sz="quarter" idx="10" hasCustomPrompt="1"/>
          </p:nvPr>
        </p:nvSpPr>
        <p:spPr>
          <a:xfrm>
            <a:off x="1245703" y="790284"/>
            <a:ext cx="9143999" cy="537962"/>
          </a:xfrm>
        </p:spPr>
        <p:txBody>
          <a:bodyPr>
            <a:noAutofit/>
          </a:bodyPr>
          <a:lstStyle>
            <a:lvl1pPr marL="0" indent="0">
              <a:buFontTx/>
              <a:buNone/>
              <a:defRPr sz="3200"/>
            </a:lvl1pPr>
          </a:lstStyle>
          <a:p>
            <a:pPr lvl="0"/>
            <a:r>
              <a:rPr lang="en-US" dirty="0"/>
              <a:t>Click to add headline</a:t>
            </a:r>
          </a:p>
        </p:txBody>
      </p:sp>
      <p:sp>
        <p:nvSpPr>
          <p:cNvPr id="10" name="Text Placeholder 3">
            <a:extLst>
              <a:ext uri="{FF2B5EF4-FFF2-40B4-BE49-F238E27FC236}">
                <a16:creationId xmlns:a16="http://schemas.microsoft.com/office/drawing/2014/main" id="{CCC4DD49-F3BE-FD40-BE40-C703EBCDC8DA}"/>
              </a:ext>
            </a:extLst>
          </p:cNvPr>
          <p:cNvSpPr>
            <a:spLocks noGrp="1"/>
          </p:cNvSpPr>
          <p:nvPr>
            <p:ph type="body" sz="quarter" idx="11"/>
          </p:nvPr>
        </p:nvSpPr>
        <p:spPr>
          <a:xfrm>
            <a:off x="1245704" y="1327819"/>
            <a:ext cx="9144000" cy="4318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1021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B5381F-E906-D042-B76E-9405E26C4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5CE100B-6331-874B-A2D7-D16C54B530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F9A1CE-B73A-B14A-BA6F-EBD513444A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21142EB-E9EB-6342-BE85-0FFCAD11CFFF}" type="datetimeFigureOut">
              <a:rPr lang="en-US" smtClean="0"/>
              <a:pPr/>
              <a:t>9/9/2024</a:t>
            </a:fld>
            <a:endParaRPr lang="en-US"/>
          </a:p>
        </p:txBody>
      </p:sp>
      <p:sp>
        <p:nvSpPr>
          <p:cNvPr id="5" name="Footer Placeholder 4">
            <a:extLst>
              <a:ext uri="{FF2B5EF4-FFF2-40B4-BE49-F238E27FC236}">
                <a16:creationId xmlns:a16="http://schemas.microsoft.com/office/drawing/2014/main" id="{E3C0DEC8-A358-BE4D-AD8D-E01AB1641E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CAFBBECC-64E5-6B41-B93A-C3A1785BA6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6D3FB68-472D-A743-A584-94755E95AECB}" type="slidenum">
              <a:rPr lang="en-US" smtClean="0"/>
              <a:pPr/>
              <a:t>‹#›</a:t>
            </a:fld>
            <a:endParaRPr lang="en-US"/>
          </a:p>
        </p:txBody>
      </p:sp>
    </p:spTree>
    <p:extLst>
      <p:ext uri="{BB962C8B-B14F-4D97-AF65-F5344CB8AC3E}">
        <p14:creationId xmlns:p14="http://schemas.microsoft.com/office/powerpoint/2010/main" val="2769385398"/>
      </p:ext>
    </p:extLst>
  </p:cSld>
  <p:clrMap bg1="lt1" tx1="dk1" bg2="lt2" tx2="dk2" accent1="accent1" accent2="accent2" accent3="accent3" accent4="accent4" accent5="accent5" accent6="accent6" hlink="hlink" folHlink="folHlink"/>
  <p:sldLayoutIdLst>
    <p:sldLayoutId id="2147483649" r:id="rId1"/>
    <p:sldLayoutId id="2147483652" r:id="rId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eventbrite.com/e/lookup-education-series-biblical-lament-workshop-tickets-999306501647?aff=oddtdtcreato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keyministry.org/mhatc202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ookupindiana.org/resources/toolkit" TargetMode="External"/><Relationship Id="rId2" Type="http://schemas.openxmlformats.org/officeDocument/2006/relationships/hyperlink" Target="https://screening.mhanational.org/screening-tools/depress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piritualfirstaid.org/suicide-awareness-and-prevention" TargetMode="External"/><Relationship Id="rId2" Type="http://schemas.openxmlformats.org/officeDocument/2006/relationships/hyperlink" Target="https://www.stopsuicidenow.org/suicidepreventionmonth" TargetMode="External"/><Relationship Id="rId1" Type="http://schemas.openxmlformats.org/officeDocument/2006/relationships/slideLayout" Target="../slideLayouts/slideLayout2.xml"/><Relationship Id="rId6" Type="http://schemas.openxmlformats.org/officeDocument/2006/relationships/hyperlink" Target="https://lookupindiana.org/resources/suicide-prevention-resources" TargetMode="External"/><Relationship Id="rId5" Type="http://schemas.openxmlformats.org/officeDocument/2006/relationships/hyperlink" Target="https://lutheransforlife.org/article/ten-reasons-not-to-take-your-own-life/?fbclid=IwY2xjawEh3-ZleHRuA2FlbQIxMAABHc2plabCWPqWAr0ZAH0LRPYfOPe8W78rikd4PNQloGDatz5866uFmxZ_qg_aem_tcwz7F94tjF8ogIivjfk-w" TargetMode="External"/><Relationship Id="rId4" Type="http://schemas.openxmlformats.org/officeDocument/2006/relationships/hyperlink" Target="https://www.spiritualfirstaid.org/addressing-and-preventing-youth-suicide"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big.nyc3.cdn.digitaloceanspaces.com/lookup/general/Aging-and-Well-Being-Bible-Study.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lcmslearning.org/plus/external-catalog/courses/14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chcin.org/services/#menta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kaywarren.com/Breath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hanortheastindiana.org/bookish-minds" TargetMode="External"/><Relationship Id="rId2" Type="http://schemas.openxmlformats.org/officeDocument/2006/relationships/hyperlink" Target="https://mhanortheastindiana.org/our-services/peer-support/art-support-group" TargetMode="External"/><Relationship Id="rId1" Type="http://schemas.openxmlformats.org/officeDocument/2006/relationships/slideLayout" Target="../slideLayouts/slideLayout2.xml"/><Relationship Id="rId4" Type="http://schemas.openxmlformats.org/officeDocument/2006/relationships/hyperlink" Target="https://mhanortheastindiana.org/creative-grow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hemomofanaddict.org/_files/ugd/3098b0_9e82494cbad84becb78c985e27ab29bd.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A61FBE-3525-E34A-8D57-A7FE7AC75BCF}"/>
              </a:ext>
            </a:extLst>
          </p:cNvPr>
          <p:cNvSpPr>
            <a:spLocks noGrp="1"/>
          </p:cNvSpPr>
          <p:nvPr>
            <p:ph type="ctrTitle"/>
          </p:nvPr>
        </p:nvSpPr>
        <p:spPr/>
        <p:txBody>
          <a:bodyPr>
            <a:normAutofit fontScale="90000"/>
          </a:bodyPr>
          <a:lstStyle/>
          <a:p>
            <a:r>
              <a:rPr lang="en-US" dirty="0"/>
              <a:t>Mental Health Advocate Monthly Meeting</a:t>
            </a:r>
          </a:p>
        </p:txBody>
      </p:sp>
      <p:sp>
        <p:nvSpPr>
          <p:cNvPr id="5" name="Subtitle 4">
            <a:extLst>
              <a:ext uri="{FF2B5EF4-FFF2-40B4-BE49-F238E27FC236}">
                <a16:creationId xmlns:a16="http://schemas.microsoft.com/office/drawing/2014/main" id="{1B21F35F-76B7-D849-A47E-CF289F9C5469}"/>
              </a:ext>
            </a:extLst>
          </p:cNvPr>
          <p:cNvSpPr>
            <a:spLocks noGrp="1"/>
          </p:cNvSpPr>
          <p:nvPr>
            <p:ph type="subTitle" idx="1"/>
          </p:nvPr>
        </p:nvSpPr>
        <p:spPr/>
        <p:txBody>
          <a:bodyPr/>
          <a:lstStyle/>
          <a:p>
            <a:r>
              <a:rPr lang="en-US" dirty="0"/>
              <a:t>September 5, 2024</a:t>
            </a:r>
          </a:p>
          <a:p>
            <a:endParaRPr lang="en-US" dirty="0"/>
          </a:p>
        </p:txBody>
      </p:sp>
    </p:spTree>
    <p:extLst>
      <p:ext uri="{BB962C8B-B14F-4D97-AF65-F5344CB8AC3E}">
        <p14:creationId xmlns:p14="http://schemas.microsoft.com/office/powerpoint/2010/main" val="3793504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B6F39-E642-98E5-D772-3DB10843ABEF}"/>
              </a:ext>
            </a:extLst>
          </p:cNvPr>
          <p:cNvSpPr>
            <a:spLocks noGrp="1"/>
          </p:cNvSpPr>
          <p:nvPr>
            <p:ph type="body" sz="quarter" idx="10"/>
          </p:nvPr>
        </p:nvSpPr>
        <p:spPr>
          <a:xfrm>
            <a:off x="1245703" y="417444"/>
            <a:ext cx="9143999" cy="715618"/>
          </a:xfrm>
        </p:spPr>
        <p:txBody>
          <a:bodyPr/>
          <a:lstStyle/>
          <a:p>
            <a:pPr marL="0" marR="0" algn="ctr">
              <a:spcBef>
                <a:spcPts val="0"/>
              </a:spcBef>
              <a:spcAft>
                <a:spcPts val="0"/>
              </a:spcAft>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L="0" marR="0" algn="ctr">
              <a:spcBef>
                <a:spcPts val="0"/>
              </a:spcBef>
              <a:spcAft>
                <a:spcPts val="0"/>
              </a:spcAft>
            </a:pPr>
            <a:r>
              <a:rPr lang="en-US" sz="2400" b="1" u="sng" dirty="0">
                <a:effectLst/>
                <a:latin typeface="Arial" panose="020B0604020202020204" pitchFamily="34" charset="0"/>
                <a:ea typeface="Aptos" panose="020B0004020202020204" pitchFamily="34" charset="0"/>
                <a:cs typeface="Times New Roman" panose="02020603050405020304" pitchFamily="18" charset="0"/>
              </a:rPr>
              <a:t>Look Up Education Series Event: Biblical Lament Workshop</a:t>
            </a:r>
          </a:p>
          <a:p>
            <a:pPr algn="ctr"/>
            <a:endParaRPr lang="en-US" dirty="0"/>
          </a:p>
        </p:txBody>
      </p:sp>
      <p:sp>
        <p:nvSpPr>
          <p:cNvPr id="3" name="Text Placeholder 2">
            <a:extLst>
              <a:ext uri="{FF2B5EF4-FFF2-40B4-BE49-F238E27FC236}">
                <a16:creationId xmlns:a16="http://schemas.microsoft.com/office/drawing/2014/main" id="{EA8D524F-6747-0728-B9D9-20966FACAD5C}"/>
              </a:ext>
            </a:extLst>
          </p:cNvPr>
          <p:cNvSpPr>
            <a:spLocks noGrp="1"/>
          </p:cNvSpPr>
          <p:nvPr>
            <p:ph type="body" sz="quarter" idx="11"/>
          </p:nvPr>
        </p:nvSpPr>
        <p:spPr>
          <a:xfrm>
            <a:off x="1298712" y="1192696"/>
            <a:ext cx="9090991" cy="4453123"/>
          </a:xfrm>
        </p:spPr>
        <p:txBody>
          <a:bodyPr>
            <a:normAutofit lnSpcReduction="10000"/>
          </a:bodyPr>
          <a:lstStyle/>
          <a:p>
            <a:pPr marL="0" marR="0" indent="0" algn="ctr">
              <a:spcBef>
                <a:spcPts val="0"/>
              </a:spcBef>
              <a:spcAft>
                <a:spcPts val="0"/>
              </a:spcAft>
              <a:buNone/>
            </a:pPr>
            <a:endParaRPr lang="en-US" sz="1800" b="1" dirty="0">
              <a:solidFill>
                <a:srgbClr val="215E99"/>
              </a:solidFill>
              <a:effectLst/>
              <a:latin typeface="Arial" panose="020B0604020202020204" pitchFamily="34" charset="0"/>
              <a:ea typeface="Aptos" panose="020B0004020202020204" pitchFamily="34" charset="0"/>
              <a:cs typeface="Times New Roman" panose="02020603050405020304" pitchFamily="18" charset="0"/>
            </a:endParaRPr>
          </a:p>
          <a:p>
            <a:pPr marL="0" marR="0" indent="0" algn="ctr">
              <a:spcBef>
                <a:spcPts val="0"/>
              </a:spcBef>
              <a:spcAft>
                <a:spcPts val="0"/>
              </a:spcAft>
              <a:buNone/>
            </a:pPr>
            <a:endParaRPr lang="en-US" sz="1800" b="1" dirty="0">
              <a:solidFill>
                <a:srgbClr val="215E99"/>
              </a:solidFill>
              <a:ea typeface="Aptos" panose="020B0004020202020204" pitchFamily="34" charset="0"/>
              <a:cs typeface="Times New Roman" panose="02020603050405020304" pitchFamily="18" charset="0"/>
            </a:endParaRPr>
          </a:p>
          <a:p>
            <a:pPr marL="0" marR="0" indent="0" algn="ctr">
              <a:spcBef>
                <a:spcPts val="0"/>
              </a:spcBef>
              <a:spcAft>
                <a:spcPts val="0"/>
              </a:spcAft>
              <a:buNone/>
            </a:pPr>
            <a:endParaRPr lang="en-US" sz="1800" b="1" dirty="0">
              <a:solidFill>
                <a:srgbClr val="215E99"/>
              </a:solidFill>
              <a:effectLst/>
              <a:latin typeface="Arial" panose="020B0604020202020204" pitchFamily="34" charset="0"/>
              <a:ea typeface="Aptos" panose="020B0004020202020204" pitchFamily="34" charset="0"/>
              <a:cs typeface="Times New Roman" panose="02020603050405020304" pitchFamily="18" charset="0"/>
            </a:endParaRPr>
          </a:p>
          <a:p>
            <a:pPr marL="0" marR="0" indent="0" algn="ctr">
              <a:spcBef>
                <a:spcPts val="0"/>
              </a:spcBef>
              <a:spcAft>
                <a:spcPts val="0"/>
              </a:spcAft>
              <a:buNone/>
            </a:pPr>
            <a:endParaRPr lang="en-US" sz="1800" b="1" dirty="0">
              <a:solidFill>
                <a:srgbClr val="215E99"/>
              </a:solidFill>
              <a:ea typeface="Aptos" panose="020B0004020202020204" pitchFamily="34" charset="0"/>
              <a:cs typeface="Times New Roman" panose="02020603050405020304" pitchFamily="18" charset="0"/>
            </a:endParaRPr>
          </a:p>
          <a:p>
            <a:pPr marL="0" marR="0" indent="0" algn="ctr">
              <a:spcBef>
                <a:spcPts val="0"/>
              </a:spcBef>
              <a:spcAft>
                <a:spcPts val="0"/>
              </a:spcAft>
              <a:buNone/>
            </a:pPr>
            <a:endParaRPr lang="en-US" sz="1800" b="1" dirty="0">
              <a:solidFill>
                <a:srgbClr val="215E99"/>
              </a:solidFill>
              <a:effectLst/>
              <a:latin typeface="Arial" panose="020B0604020202020204" pitchFamily="34" charset="0"/>
              <a:ea typeface="Aptos" panose="020B0004020202020204" pitchFamily="34" charset="0"/>
              <a:cs typeface="Times New Roman" panose="02020603050405020304" pitchFamily="18" charset="0"/>
            </a:endParaRPr>
          </a:p>
          <a:p>
            <a:pPr marL="0" marR="0" indent="0" algn="ctr">
              <a:spcBef>
                <a:spcPts val="0"/>
              </a:spcBef>
              <a:spcAft>
                <a:spcPts val="0"/>
              </a:spcAft>
              <a:buNone/>
            </a:pPr>
            <a:r>
              <a:rPr lang="en-US" sz="1800" b="1" dirty="0">
                <a:solidFill>
                  <a:srgbClr val="215E99"/>
                </a:solidFill>
                <a:effectLst/>
                <a:latin typeface="Arial" panose="020B0604020202020204" pitchFamily="34" charset="0"/>
                <a:ea typeface="Aptos" panose="020B0004020202020204" pitchFamily="34" charset="0"/>
                <a:cs typeface="Times New Roman" panose="02020603050405020304" pitchFamily="18" charset="0"/>
              </a:rPr>
              <a:t>September 24, 2024</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lgn="ctr">
              <a:spcBef>
                <a:spcPts val="0"/>
              </a:spcBef>
              <a:spcAft>
                <a:spcPts val="0"/>
              </a:spcAft>
              <a:buNone/>
            </a:pPr>
            <a:r>
              <a:rPr lang="en-US" sz="1800" b="1" dirty="0">
                <a:solidFill>
                  <a:srgbClr val="215E99"/>
                </a:solidFill>
                <a:effectLst/>
                <a:latin typeface="Arial" panose="020B0604020202020204" pitchFamily="34" charset="0"/>
                <a:ea typeface="Aptos" panose="020B0004020202020204" pitchFamily="34" charset="0"/>
                <a:cs typeface="Times New Roman" panose="02020603050405020304" pitchFamily="18" charset="0"/>
              </a:rPr>
              <a:t>10:00 am-12:00 pm</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lgn="ctr">
              <a:spcBef>
                <a:spcPts val="0"/>
              </a:spcBef>
              <a:spcAft>
                <a:spcPts val="0"/>
              </a:spcAft>
              <a:buNone/>
            </a:pPr>
            <a:r>
              <a:rPr lang="en-US" sz="1800" b="1" dirty="0">
                <a:solidFill>
                  <a:srgbClr val="215E99"/>
                </a:solidFill>
                <a:ea typeface="Aptos" panose="020B0004020202020204" pitchFamily="34" charset="0"/>
                <a:cs typeface="Times New Roman" panose="02020603050405020304" pitchFamily="18" charset="0"/>
              </a:rPr>
              <a:t>a</a:t>
            </a:r>
            <a:r>
              <a:rPr lang="en-US" sz="1800" b="1" dirty="0">
                <a:solidFill>
                  <a:srgbClr val="215E99"/>
                </a:solidFill>
                <a:effectLst/>
                <a:latin typeface="Arial" panose="020B0604020202020204" pitchFamily="34" charset="0"/>
                <a:ea typeface="Aptos" panose="020B0004020202020204" pitchFamily="34" charset="0"/>
                <a:cs typeface="Times New Roman" panose="02020603050405020304" pitchFamily="18" charset="0"/>
              </a:rPr>
              <a:t>t The Lutheran Foundation, 3024 Fairfield Ave., Ft. Wayne</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lgn="ctr">
              <a:spcBef>
                <a:spcPts val="0"/>
              </a:spcBef>
              <a:spcAft>
                <a:spcPts val="0"/>
              </a:spcAft>
              <a:buNone/>
            </a:pPr>
            <a:endParaRPr lang="en-US" sz="1800" b="1" dirty="0">
              <a:solidFill>
                <a:srgbClr val="215E99"/>
              </a:solidFill>
              <a:ea typeface="Aptos" panose="020B0004020202020204" pitchFamily="34" charset="0"/>
              <a:cs typeface="Times New Roman" panose="02020603050405020304" pitchFamily="18" charset="0"/>
            </a:endParaRPr>
          </a:p>
          <a:p>
            <a:pPr marL="0" marR="0" indent="0" algn="ctr">
              <a:spcBef>
                <a:spcPts val="0"/>
              </a:spcBef>
              <a:spcAft>
                <a:spcPts val="0"/>
              </a:spcAft>
              <a:buNone/>
            </a:pP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In this interactive workshop, Rev. Brian Spahr from Messiah Lutheran Church will provide a foundation for understanding lament and guide the group through spiritual practices and exercises to help us better learn to express lament based on examples given in the Psalms.  </a:t>
            </a: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Click below to register for this free workshop:</a:t>
            </a:r>
          </a:p>
          <a:p>
            <a:pPr marL="0" marR="0" indent="0">
              <a:spcBef>
                <a:spcPts val="0"/>
              </a:spcBef>
              <a:spcAft>
                <a:spcPts val="0"/>
              </a:spcAft>
              <a:buNone/>
            </a:pPr>
            <a:endParaRPr lang="en-US" sz="1800"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2"/>
            </a:endParaRPr>
          </a:p>
          <a:p>
            <a:pPr marL="0" marR="0" indent="0">
              <a:spcBef>
                <a:spcPts val="0"/>
              </a:spcBef>
              <a:spcAft>
                <a:spcPts val="0"/>
              </a:spcAft>
              <a:buNone/>
            </a:pPr>
            <a:r>
              <a:rPr lang="en-US" sz="1800"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2"/>
              </a:rPr>
              <a:t>https://www.eventbrite.com/e/lookup-education-series-biblical-lament-workshop-tickets-999306501647?aff=oddtdtcreator</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L="0" indent="0" algn="ctr">
              <a:buNone/>
            </a:pPr>
            <a:endParaRPr lang="en-US" dirty="0"/>
          </a:p>
        </p:txBody>
      </p:sp>
      <p:pic>
        <p:nvPicPr>
          <p:cNvPr id="4" name="Picture 3" descr="A close up of a logo&#10;&#10;Description automatically generated">
            <a:extLst>
              <a:ext uri="{FF2B5EF4-FFF2-40B4-BE49-F238E27FC236}">
                <a16:creationId xmlns:a16="http://schemas.microsoft.com/office/drawing/2014/main" id="{569D5796-5679-C30B-7263-ED0B6F92F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714" y="1275521"/>
            <a:ext cx="3119755" cy="862965"/>
          </a:xfrm>
          <a:prstGeom prst="rect">
            <a:avLst/>
          </a:prstGeom>
        </p:spPr>
      </p:pic>
    </p:spTree>
    <p:extLst>
      <p:ext uri="{BB962C8B-B14F-4D97-AF65-F5344CB8AC3E}">
        <p14:creationId xmlns:p14="http://schemas.microsoft.com/office/powerpoint/2010/main" val="3539191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74012C-28C4-AB04-E335-AB04CAFDF07B}"/>
              </a:ext>
            </a:extLst>
          </p:cNvPr>
          <p:cNvSpPr>
            <a:spLocks noGrp="1"/>
          </p:cNvSpPr>
          <p:nvPr>
            <p:ph type="body" sz="quarter" idx="10"/>
          </p:nvPr>
        </p:nvSpPr>
        <p:spPr>
          <a:xfrm>
            <a:off x="1245703" y="231913"/>
            <a:ext cx="9143999" cy="655983"/>
          </a:xfrm>
        </p:spPr>
        <p:txBody>
          <a:bodyPr/>
          <a:lstStyle/>
          <a:p>
            <a:pPr algn="ctr"/>
            <a:r>
              <a:rPr lang="en-US" b="1" u="sng" dirty="0">
                <a:effectLst/>
                <a:latin typeface="Arial" panose="020B0604020202020204" pitchFamily="34" charset="0"/>
                <a:ea typeface="Aptos" panose="020B0004020202020204" pitchFamily="34" charset="0"/>
                <a:cs typeface="Times New Roman" panose="02020603050405020304" pitchFamily="18" charset="0"/>
              </a:rPr>
              <a:t>Suicide Prevention and Healing Event </a:t>
            </a:r>
          </a:p>
          <a:p>
            <a:pPr algn="ctr"/>
            <a:endParaRPr lang="en-US" b="1" u="sng" dirty="0"/>
          </a:p>
        </p:txBody>
      </p:sp>
      <p:sp>
        <p:nvSpPr>
          <p:cNvPr id="3" name="Text Placeholder 2">
            <a:extLst>
              <a:ext uri="{FF2B5EF4-FFF2-40B4-BE49-F238E27FC236}">
                <a16:creationId xmlns:a16="http://schemas.microsoft.com/office/drawing/2014/main" id="{9ECACBC1-0873-44BA-863E-E62AF971D036}"/>
              </a:ext>
            </a:extLst>
          </p:cNvPr>
          <p:cNvSpPr>
            <a:spLocks noGrp="1"/>
          </p:cNvSpPr>
          <p:nvPr>
            <p:ph type="body" sz="quarter" idx="11"/>
          </p:nvPr>
        </p:nvSpPr>
        <p:spPr>
          <a:xfrm>
            <a:off x="1245704" y="887896"/>
            <a:ext cx="9144000" cy="4757923"/>
          </a:xfrm>
        </p:spPr>
        <p:txBody>
          <a:bodyPr/>
          <a:lstStyle/>
          <a:p>
            <a:pPr marL="0" marR="0" indent="0" algn="ctr">
              <a:spcBef>
                <a:spcPts val="0"/>
              </a:spcBef>
              <a:spcAft>
                <a:spcPts val="0"/>
              </a:spcAft>
              <a:buNone/>
            </a:pPr>
            <a:r>
              <a:rPr lang="en-US" sz="1800" b="1" dirty="0">
                <a:solidFill>
                  <a:srgbClr val="215E99"/>
                </a:solidFill>
                <a:effectLst/>
                <a:latin typeface="Arial" panose="020B0604020202020204" pitchFamily="34" charset="0"/>
                <a:ea typeface="Aptos" panose="020B0004020202020204" pitchFamily="34" charset="0"/>
                <a:cs typeface="Times New Roman" panose="02020603050405020304" pitchFamily="18" charset="0"/>
              </a:rPr>
              <a:t>Tuesday, September 24, 2024</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lgn="ctr">
              <a:spcBef>
                <a:spcPts val="0"/>
              </a:spcBef>
              <a:spcAft>
                <a:spcPts val="0"/>
              </a:spcAft>
              <a:buNone/>
            </a:pPr>
            <a:r>
              <a:rPr lang="en-US" sz="1800" b="1" dirty="0">
                <a:solidFill>
                  <a:srgbClr val="215E99"/>
                </a:solidFill>
                <a:effectLst/>
                <a:latin typeface="Arial" panose="020B0604020202020204" pitchFamily="34" charset="0"/>
                <a:ea typeface="Aptos" panose="020B0004020202020204" pitchFamily="34" charset="0"/>
                <a:cs typeface="Times New Roman" panose="02020603050405020304" pitchFamily="18" charset="0"/>
              </a:rPr>
              <a:t>7:00-9:00 pm</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lgn="ctr">
              <a:spcBef>
                <a:spcPts val="0"/>
              </a:spcBef>
              <a:spcAft>
                <a:spcPts val="0"/>
              </a:spcAft>
              <a:buNone/>
            </a:pPr>
            <a:r>
              <a:rPr lang="en-US" sz="1800" b="1" dirty="0">
                <a:solidFill>
                  <a:srgbClr val="215E99"/>
                </a:solidFill>
                <a:effectLst/>
                <a:latin typeface="Arial" panose="020B0604020202020204" pitchFamily="34" charset="0"/>
                <a:ea typeface="Aptos" panose="020B0004020202020204" pitchFamily="34" charset="0"/>
                <a:cs typeface="Times New Roman" panose="02020603050405020304" pitchFamily="18" charset="0"/>
              </a:rPr>
              <a:t>Peace Lutheran Church</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lgn="ctr">
              <a:spcBef>
                <a:spcPts val="0"/>
              </a:spcBef>
              <a:spcAft>
                <a:spcPts val="0"/>
              </a:spcAft>
              <a:buNone/>
            </a:pPr>
            <a:r>
              <a:rPr lang="en-US" sz="1800" b="1" dirty="0">
                <a:solidFill>
                  <a:srgbClr val="215E99"/>
                </a:solidFill>
                <a:effectLst/>
                <a:latin typeface="Arial" panose="020B0604020202020204" pitchFamily="34" charset="0"/>
                <a:ea typeface="Aptos" panose="020B0004020202020204" pitchFamily="34" charset="0"/>
                <a:cs typeface="Times New Roman" panose="02020603050405020304" pitchFamily="18" charset="0"/>
              </a:rPr>
              <a:t>355 E. SR 150, Fremont, IN</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Peace Lutheran Church, Fremont, and its Mental Health Advocates invite you to a free, informational evening regarding suicide awareness, prevention, and healing. Guest speakers include Jill </a:t>
            </a:r>
            <a:r>
              <a:rPr lang="en-US" sz="1800" dirty="0">
                <a:ea typeface="Aptos" panose="020B0004020202020204" pitchFamily="34" charset="0"/>
                <a:cs typeface="Times New Roman" panose="02020603050405020304" pitchFamily="18" charset="0"/>
              </a:rPr>
              <a:t>Goeglein who will share her </a:t>
            </a:r>
            <a:r>
              <a:rPr lang="en-US" sz="1800">
                <a:ea typeface="Aptos" panose="020B0004020202020204" pitchFamily="34" charset="0"/>
                <a:cs typeface="Times New Roman" panose="02020603050405020304" pitchFamily="18" charset="0"/>
              </a:rPr>
              <a:t>family’s story, </a:t>
            </a:r>
            <a:r>
              <a:rPr lang="en-US" sz="1800">
                <a:effectLst/>
                <a:latin typeface="Arial" panose="020B0604020202020204" pitchFamily="34" charset="0"/>
                <a:ea typeface="Aptos" panose="020B0004020202020204" pitchFamily="34" charset="0"/>
                <a:cs typeface="Times New Roman" panose="02020603050405020304" pitchFamily="18" charset="0"/>
              </a:rPr>
              <a:t>Shea </a:t>
            </a:r>
            <a:r>
              <a:rPr lang="en-US" sz="1800" dirty="0">
                <a:effectLst/>
                <a:latin typeface="Arial" panose="020B0604020202020204" pitchFamily="34" charset="0"/>
                <a:ea typeface="Aptos" panose="020B0004020202020204" pitchFamily="34" charset="0"/>
                <a:cs typeface="Times New Roman" panose="02020603050405020304" pitchFamily="18" charset="0"/>
              </a:rPr>
              <a:t>Busch of Cross Connections Counseling, Clinton Faupel of RemedyLIVE, and Carole Terkula of The Lutheran Foundation. Participants will receive invaluable information, educational resources, and fellowship and encouragement. Please join us as we work together to bring awareness and erase the stigma of this serious mental health issue! No registration required.</a:t>
            </a: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L="0" indent="0" algn="ctr">
              <a:buNone/>
            </a:pPr>
            <a:endParaRPr lang="en-US" dirty="0"/>
          </a:p>
        </p:txBody>
      </p:sp>
    </p:spTree>
    <p:extLst>
      <p:ext uri="{BB962C8B-B14F-4D97-AF65-F5344CB8AC3E}">
        <p14:creationId xmlns:p14="http://schemas.microsoft.com/office/powerpoint/2010/main" val="232132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FC7A81-A445-7744-C856-5BCC8B19D8A1}"/>
              </a:ext>
            </a:extLst>
          </p:cNvPr>
          <p:cNvSpPr>
            <a:spLocks noGrp="1"/>
          </p:cNvSpPr>
          <p:nvPr>
            <p:ph type="body" sz="quarter" idx="10"/>
          </p:nvPr>
        </p:nvSpPr>
        <p:spPr>
          <a:xfrm>
            <a:off x="1245703" y="231913"/>
            <a:ext cx="9143999" cy="702365"/>
          </a:xfrm>
        </p:spPr>
        <p:txBody>
          <a:bodyPr/>
          <a:lstStyle/>
          <a:p>
            <a:pPr marL="0" marR="0">
              <a:spcBef>
                <a:spcPts val="0"/>
              </a:spcBef>
              <a:spcAft>
                <a:spcPts val="0"/>
              </a:spcAft>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L="0" marR="0" algn="ctr">
              <a:spcBef>
                <a:spcPts val="0"/>
              </a:spcBef>
              <a:spcAft>
                <a:spcPts val="0"/>
              </a:spcAft>
            </a:pPr>
            <a:r>
              <a:rPr lang="en-US" sz="2400" b="1" u="sng" dirty="0">
                <a:effectLst/>
                <a:latin typeface="Arial" panose="020B0604020202020204" pitchFamily="34" charset="0"/>
                <a:ea typeface="Aptos" panose="020B0004020202020204" pitchFamily="34" charset="0"/>
                <a:cs typeface="Times New Roman" panose="02020603050405020304" pitchFamily="18" charset="0"/>
              </a:rPr>
              <a:t>Key Ministry’s Mental Health and the Church Conference</a:t>
            </a:r>
            <a:endParaRPr lang="en-US" sz="2400" u="sng" dirty="0">
              <a:effectLst/>
              <a:latin typeface="Arial" panose="020B0604020202020204" pitchFamily="34" charset="0"/>
              <a:ea typeface="Aptos" panose="020B0004020202020204" pitchFamily="34" charset="0"/>
              <a:cs typeface="Times New Roman" panose="02020603050405020304" pitchFamily="18" charset="0"/>
            </a:endParaRPr>
          </a:p>
          <a:p>
            <a:pPr algn="ctr"/>
            <a:endParaRPr lang="en-US" b="1" u="sng" dirty="0"/>
          </a:p>
          <a:p>
            <a:pPr marL="0" marR="0" algn="ctr">
              <a:spcBef>
                <a:spcPts val="0"/>
              </a:spcBef>
              <a:spcAft>
                <a:spcPts val="0"/>
              </a:spcAft>
            </a:pPr>
            <a:r>
              <a:rPr lang="en-US" sz="1800" b="1" dirty="0">
                <a:solidFill>
                  <a:srgbClr val="4C94D8"/>
                </a:solidFill>
                <a:effectLst/>
                <a:latin typeface="Arial" panose="020B0604020202020204" pitchFamily="34" charset="0"/>
                <a:ea typeface="Aptos" panose="020B0004020202020204" pitchFamily="34" charset="0"/>
                <a:cs typeface="Times New Roman" panose="02020603050405020304" pitchFamily="18" charset="0"/>
              </a:rPr>
              <a:t>September 26-27, Cleveland</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pPr>
            <a:r>
              <a:rPr lang="en-US" sz="1800" b="1" dirty="0">
                <a:solidFill>
                  <a:srgbClr val="4C94D8"/>
                </a:solidFill>
                <a:effectLst/>
                <a:latin typeface="Arial" panose="020B0604020202020204" pitchFamily="34" charset="0"/>
                <a:ea typeface="Aptos" panose="020B0004020202020204" pitchFamily="34" charset="0"/>
                <a:cs typeface="Times New Roman" panose="02020603050405020304" pitchFamily="18" charset="0"/>
              </a:rPr>
              <a:t> </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Aptos" panose="020B0004020202020204" pitchFamily="34" charset="0"/>
                <a:cs typeface="Times New Roman" panose="02020603050405020304" pitchFamily="18" charset="0"/>
              </a:rPr>
              <a:t>Key Ministry is hosting their first Mental Health and the Church Conference on September 26-27 at Bay Presbyterian Church in Cleveland, Ohio. Keynote speakers will include Kay Warren, Dr. Stephen Grcevich (Founder and CEO of Key Ministry), and Brad Hoefs (Founder and CEO of Fresh Hope). There will be numerous breakout sessions on a variety of mental health-related topics and exhibitors from mental health organizations from across the country. </a:t>
            </a:r>
            <a:r>
              <a:rPr lang="en-US" sz="1800" b="1" u="sng" dirty="0">
                <a:effectLst/>
                <a:latin typeface="Arial" panose="020B0604020202020204" pitchFamily="34" charset="0"/>
                <a:ea typeface="Aptos" panose="020B0004020202020204" pitchFamily="34" charset="0"/>
                <a:cs typeface="Times New Roman" panose="02020603050405020304" pitchFamily="18" charset="0"/>
              </a:rPr>
              <a:t>Click below</a:t>
            </a:r>
            <a:r>
              <a:rPr lang="en-US" sz="1800" dirty="0">
                <a:effectLst/>
                <a:latin typeface="Arial" panose="020B0604020202020204" pitchFamily="34" charset="0"/>
                <a:ea typeface="Aptos" panose="020B0004020202020204" pitchFamily="34" charset="0"/>
                <a:cs typeface="Times New Roman" panose="02020603050405020304" pitchFamily="18" charset="0"/>
              </a:rPr>
              <a:t> for more information and to register.</a:t>
            </a:r>
          </a:p>
          <a:p>
            <a:pPr marL="0" marR="0">
              <a:spcBef>
                <a:spcPts val="0"/>
              </a:spcBef>
              <a:spcAft>
                <a:spcPts val="0"/>
              </a:spcAft>
            </a:pPr>
            <a:r>
              <a:rPr lang="en-US" sz="1800"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2"/>
              </a:rPr>
              <a:t>https://www.keyministry.org/mhatc2024</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algn="ctr"/>
            <a:endParaRPr lang="en-US" b="1" u="sng" dirty="0"/>
          </a:p>
        </p:txBody>
      </p:sp>
      <p:sp>
        <p:nvSpPr>
          <p:cNvPr id="3" name="Text Placeholder 2">
            <a:extLst>
              <a:ext uri="{FF2B5EF4-FFF2-40B4-BE49-F238E27FC236}">
                <a16:creationId xmlns:a16="http://schemas.microsoft.com/office/drawing/2014/main" id="{E0ED77A7-AC42-F5A3-6F47-57AD6C08EA90}"/>
              </a:ext>
            </a:extLst>
          </p:cNvPr>
          <p:cNvSpPr>
            <a:spLocks noGrp="1"/>
          </p:cNvSpPr>
          <p:nvPr>
            <p:ph type="body" sz="quarter" idx="11"/>
          </p:nvPr>
        </p:nvSpPr>
        <p:spPr/>
        <p:txBody>
          <a:bodyPr>
            <a:normAutofit/>
          </a:bodyPr>
          <a:lstStyle/>
          <a:p>
            <a:pPr marL="0" marR="0" indent="0">
              <a:spcBef>
                <a:spcPts val="0"/>
              </a:spcBef>
              <a:spcAft>
                <a:spcPts val="0"/>
              </a:spcAft>
              <a:buNone/>
            </a:pPr>
            <a:r>
              <a:rPr lang="en-US" sz="1800" b="1" u="none" strike="noStrike"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1800" b="1" dirty="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b="1" u="none" strike="noStrike"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b="1" u="none" strike="noStrike"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b="1" dirty="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endParaRPr lang="en-US" dirty="0"/>
          </a:p>
          <a:p>
            <a:pPr marL="0" indent="0" algn="ctr">
              <a:buNone/>
            </a:pPr>
            <a:endParaRPr lang="en-US" dirty="0"/>
          </a:p>
        </p:txBody>
      </p:sp>
      <p:pic>
        <p:nvPicPr>
          <p:cNvPr id="4" name="Picture 3" descr="A poster with blue and white text&#10;&#10;Description automatically generated">
            <a:extLst>
              <a:ext uri="{FF2B5EF4-FFF2-40B4-BE49-F238E27FC236}">
                <a16:creationId xmlns:a16="http://schemas.microsoft.com/office/drawing/2014/main" id="{6DB5BE1D-5273-B1E6-00D0-CB2C238EB4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6739" y="3694044"/>
            <a:ext cx="2126974" cy="2126974"/>
          </a:xfrm>
          <a:prstGeom prst="rect">
            <a:avLst/>
          </a:prstGeom>
          <a:noFill/>
          <a:ln>
            <a:noFill/>
          </a:ln>
        </p:spPr>
      </p:pic>
    </p:spTree>
    <p:extLst>
      <p:ext uri="{BB962C8B-B14F-4D97-AF65-F5344CB8AC3E}">
        <p14:creationId xmlns:p14="http://schemas.microsoft.com/office/powerpoint/2010/main" val="1573412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6AAD11-2AA4-725B-D246-DB3A2D123636}"/>
              </a:ext>
            </a:extLst>
          </p:cNvPr>
          <p:cNvSpPr>
            <a:spLocks noGrp="1"/>
          </p:cNvSpPr>
          <p:nvPr>
            <p:ph type="body" sz="quarter" idx="10"/>
          </p:nvPr>
        </p:nvSpPr>
        <p:spPr>
          <a:xfrm>
            <a:off x="1245703" y="324678"/>
            <a:ext cx="9143999" cy="695740"/>
          </a:xfrm>
        </p:spPr>
        <p:txBody>
          <a:bodyPr/>
          <a:lstStyle/>
          <a:p>
            <a:pPr algn="ctr"/>
            <a:r>
              <a:rPr lang="en-US" b="1" u="sng" dirty="0"/>
              <a:t>Homework</a:t>
            </a:r>
          </a:p>
        </p:txBody>
      </p:sp>
      <p:sp>
        <p:nvSpPr>
          <p:cNvPr id="3" name="Text Placeholder 2">
            <a:extLst>
              <a:ext uri="{FF2B5EF4-FFF2-40B4-BE49-F238E27FC236}">
                <a16:creationId xmlns:a16="http://schemas.microsoft.com/office/drawing/2014/main" id="{6DC4FDAE-8341-4DE6-12B1-0CA2704B9B95}"/>
              </a:ext>
            </a:extLst>
          </p:cNvPr>
          <p:cNvSpPr>
            <a:spLocks noGrp="1"/>
          </p:cNvSpPr>
          <p:nvPr>
            <p:ph type="body" sz="quarter" idx="11"/>
          </p:nvPr>
        </p:nvSpPr>
        <p:spPr>
          <a:xfrm>
            <a:off x="1245703" y="907774"/>
            <a:ext cx="9283149" cy="4598504"/>
          </a:xfrm>
        </p:spPr>
        <p:txBody>
          <a:bodyPr>
            <a:normAutofit lnSpcReduction="10000"/>
          </a:bodyPr>
          <a:lstStyle/>
          <a:p>
            <a:pPr marL="0" indent="0" algn="ctr">
              <a:buNone/>
            </a:pPr>
            <a:r>
              <a:rPr lang="en-US" dirty="0">
                <a:solidFill>
                  <a:srgbClr val="00B050"/>
                </a:solidFill>
              </a:rPr>
              <a:t>Prepare for National Mental Illness Awareness Week on Oct. 6-12 and National Depression Screening Day, Oct. 10</a:t>
            </a:r>
            <a:endParaRPr lang="en-US" dirty="0"/>
          </a:p>
          <a:p>
            <a:r>
              <a:rPr lang="en-US" dirty="0"/>
              <a:t>Share the Depression Screening tool link with your congregation members:</a:t>
            </a:r>
          </a:p>
          <a:p>
            <a:pPr marL="0" indent="0" algn="ctr">
              <a:buNone/>
            </a:pPr>
            <a:r>
              <a:rPr lang="en-US" dirty="0">
                <a:hlinkClick r:id="rId2"/>
              </a:rPr>
              <a:t>https://screening.mhanational.org/screening-tools/depression/</a:t>
            </a:r>
            <a:endParaRPr lang="en-US" dirty="0"/>
          </a:p>
          <a:p>
            <a:r>
              <a:rPr lang="en-US" dirty="0"/>
              <a:t>Use resources from the Mental Health Toolkits in worship services or Bible study in October, such as the prayers, hymn, sermon, bulletin insert, etc.</a:t>
            </a:r>
          </a:p>
          <a:p>
            <a:pPr marL="0" indent="0">
              <a:buNone/>
            </a:pPr>
            <a:r>
              <a:rPr lang="en-US" dirty="0">
                <a:hlinkClick r:id="rId3"/>
              </a:rPr>
              <a:t>https://lookupindiana.org/resources/toolkit</a:t>
            </a:r>
            <a:endParaRPr lang="en-US"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789365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8B1534-343C-161D-EBD3-9A848CDCE0CD}"/>
              </a:ext>
            </a:extLst>
          </p:cNvPr>
          <p:cNvSpPr>
            <a:spLocks noGrp="1"/>
          </p:cNvSpPr>
          <p:nvPr>
            <p:ph type="body" sz="quarter" idx="10"/>
          </p:nvPr>
        </p:nvSpPr>
        <p:spPr/>
        <p:txBody>
          <a:bodyPr/>
          <a:lstStyle/>
          <a:p>
            <a:pPr algn="ctr"/>
            <a:r>
              <a:rPr lang="en-US" b="1" u="sng" dirty="0"/>
              <a:t>Next Meeting</a:t>
            </a:r>
          </a:p>
        </p:txBody>
      </p:sp>
      <p:sp>
        <p:nvSpPr>
          <p:cNvPr id="3" name="Text Placeholder 2">
            <a:extLst>
              <a:ext uri="{FF2B5EF4-FFF2-40B4-BE49-F238E27FC236}">
                <a16:creationId xmlns:a16="http://schemas.microsoft.com/office/drawing/2014/main" id="{CBC59EF8-D96E-ED25-33FB-285E352990D5}"/>
              </a:ext>
            </a:extLst>
          </p:cNvPr>
          <p:cNvSpPr>
            <a:spLocks noGrp="1"/>
          </p:cNvSpPr>
          <p:nvPr>
            <p:ph type="body" sz="quarter" idx="11"/>
          </p:nvPr>
        </p:nvSpPr>
        <p:spPr/>
        <p:txBody>
          <a:bodyPr/>
          <a:lstStyle/>
          <a:p>
            <a:pPr marL="0" indent="0" algn="ctr">
              <a:buNone/>
            </a:pPr>
            <a:endParaRPr lang="en-US" b="1" dirty="0">
              <a:solidFill>
                <a:srgbClr val="FF0000"/>
              </a:solidFill>
            </a:endParaRPr>
          </a:p>
          <a:p>
            <a:pPr algn="ctr"/>
            <a:r>
              <a:rPr lang="en-US" sz="3200" b="1" dirty="0">
                <a:solidFill>
                  <a:srgbClr val="FF0000"/>
                </a:solidFill>
              </a:rPr>
              <a:t>No Zoom meeting in Oct.!</a:t>
            </a:r>
          </a:p>
          <a:p>
            <a:pPr algn="ctr"/>
            <a:endParaRPr lang="en-US" sz="3200" b="1" dirty="0">
              <a:solidFill>
                <a:srgbClr val="FF0000"/>
              </a:solidFill>
            </a:endParaRPr>
          </a:p>
          <a:p>
            <a:pPr algn="ctr"/>
            <a:r>
              <a:rPr lang="en-US" sz="3200" b="1" dirty="0">
                <a:solidFill>
                  <a:srgbClr val="FF0000"/>
                </a:solidFill>
              </a:rPr>
              <a:t>Mental Health Advocate Quarterly Gathering on 10/17/24, 6:00-7:30 pm </a:t>
            </a:r>
          </a:p>
          <a:p>
            <a:pPr marL="0" indent="0" algn="ctr">
              <a:buNone/>
            </a:pPr>
            <a:r>
              <a:rPr lang="en-US" sz="3200" b="1" dirty="0">
                <a:solidFill>
                  <a:srgbClr val="FF0000"/>
                </a:solidFill>
              </a:rPr>
              <a:t>Dinner and Guest Presenter from Lutheran Military Veterans and Families Ministries</a:t>
            </a:r>
          </a:p>
        </p:txBody>
      </p:sp>
    </p:spTree>
    <p:extLst>
      <p:ext uri="{BB962C8B-B14F-4D97-AF65-F5344CB8AC3E}">
        <p14:creationId xmlns:p14="http://schemas.microsoft.com/office/powerpoint/2010/main" val="3336186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0D82ED-4605-714B-9C77-5160C0530479}"/>
              </a:ext>
            </a:extLst>
          </p:cNvPr>
          <p:cNvSpPr>
            <a:spLocks noGrp="1"/>
          </p:cNvSpPr>
          <p:nvPr>
            <p:ph type="body" sz="quarter" idx="10"/>
          </p:nvPr>
        </p:nvSpPr>
        <p:spPr/>
        <p:txBody>
          <a:bodyPr/>
          <a:lstStyle/>
          <a:p>
            <a:pPr algn="ctr"/>
            <a:r>
              <a:rPr lang="en-US" b="1" u="sng" dirty="0"/>
              <a:t>Closing Prayer</a:t>
            </a:r>
          </a:p>
        </p:txBody>
      </p:sp>
      <p:sp>
        <p:nvSpPr>
          <p:cNvPr id="3" name="Text Placeholder 2">
            <a:extLst>
              <a:ext uri="{FF2B5EF4-FFF2-40B4-BE49-F238E27FC236}">
                <a16:creationId xmlns:a16="http://schemas.microsoft.com/office/drawing/2014/main" id="{6DD84CFE-EBC6-064E-A098-D82248FB75F1}"/>
              </a:ext>
            </a:extLst>
          </p:cNvPr>
          <p:cNvSpPr>
            <a:spLocks noGrp="1"/>
          </p:cNvSpPr>
          <p:nvPr>
            <p:ph type="body" sz="quarter" idx="11"/>
          </p:nvPr>
        </p:nvSpPr>
        <p:spPr/>
        <p:txBody>
          <a:bodyPr>
            <a:normAutofit/>
          </a:bodyPr>
          <a:lstStyle/>
          <a:p>
            <a:pPr marL="0" indent="0">
              <a:buNone/>
            </a:pPr>
            <a:endParaRPr lang="en-US" sz="1300" i="1" dirty="0"/>
          </a:p>
          <a:p>
            <a:pPr marL="0" marR="0" indent="0">
              <a:lnSpc>
                <a:spcPct val="107000"/>
              </a:lnSpc>
              <a:spcBef>
                <a:spcPts val="0"/>
              </a:spcBef>
              <a:spcAft>
                <a:spcPts val="800"/>
              </a:spcAft>
              <a:buNone/>
            </a:pPr>
            <a:r>
              <a:rPr lang="en-US" sz="1700" dirty="0">
                <a:effectLst/>
                <a:latin typeface="Calibri" panose="020F0502020204030204" pitchFamily="34" charset="0"/>
                <a:ea typeface="Calibri" panose="020F0502020204030204" pitchFamily="34" charset="0"/>
                <a:cs typeface="Times New Roman" panose="02020603050405020304" pitchFamily="18" charset="0"/>
              </a:rPr>
              <a:t>Let us pray to the Father of Mercies: Father, we pray </a:t>
            </a:r>
            <a:r>
              <a:rPr lang="en-US" sz="1700" dirty="0">
                <a:latin typeface="Calibri" panose="020F0502020204030204" pitchFamily="34" charset="0"/>
                <a:ea typeface="Calibri" panose="020F0502020204030204" pitchFamily="34" charset="0"/>
                <a:cs typeface="Times New Roman" panose="02020603050405020304" pitchFamily="18" charset="0"/>
              </a:rPr>
              <a:t>to help your Church </a:t>
            </a:r>
            <a:r>
              <a:rPr lang="en-US" sz="1700" dirty="0">
                <a:effectLst/>
                <a:latin typeface="Calibri" panose="020F0502020204030204" pitchFamily="34" charset="0"/>
                <a:ea typeface="Calibri" panose="020F0502020204030204" pitchFamily="34" charset="0"/>
                <a:cs typeface="Times New Roman" panose="02020603050405020304" pitchFamily="18" charset="0"/>
              </a:rPr>
              <a:t>welcome and serve all who live with a mental illness. </a:t>
            </a:r>
            <a:r>
              <a:rPr lang="en-US" sz="1700" b="1" dirty="0">
                <a:effectLst/>
                <a:latin typeface="Calibri" panose="020F0502020204030204" pitchFamily="34" charset="0"/>
                <a:ea typeface="Calibri" panose="020F0502020204030204" pitchFamily="34" charset="0"/>
                <a:cs typeface="Times New Roman" panose="02020603050405020304" pitchFamily="18" charset="0"/>
              </a:rPr>
              <a:t>Lord, in your mercy, hear our</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a:effectLst/>
                <a:latin typeface="Calibri" panose="020F0502020204030204" pitchFamily="34" charset="0"/>
                <a:ea typeface="Calibri" panose="020F0502020204030204" pitchFamily="34" charset="0"/>
                <a:cs typeface="Times New Roman" panose="02020603050405020304" pitchFamily="18" charset="0"/>
              </a:rPr>
              <a:t>prayer.</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700" dirty="0">
                <a:effectLst/>
                <a:latin typeface="Calibri" panose="020F0502020204030204" pitchFamily="34" charset="0"/>
                <a:ea typeface="Calibri" panose="020F0502020204030204" pitchFamily="34" charset="0"/>
                <a:cs typeface="Times New Roman" panose="02020603050405020304" pitchFamily="18" charset="0"/>
              </a:rPr>
              <a:t>Guide us, the citizens and leaders of this land, this state and this city … that we may provide for and protect the poor, the homeless and all who suffer in mind, body and spirit</a:t>
            </a:r>
            <a:r>
              <a:rPr lang="en-US" sz="1700" b="1" dirty="0">
                <a:effectLst/>
                <a:latin typeface="Calibri" panose="020F0502020204030204" pitchFamily="34" charset="0"/>
                <a:ea typeface="Calibri" panose="020F0502020204030204" pitchFamily="34" charset="0"/>
                <a:cs typeface="Times New Roman" panose="02020603050405020304" pitchFamily="18" charset="0"/>
              </a:rPr>
              <a:t>. Lord, in your mercy,</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r>
              <a:rPr lang="en-US" sz="1700" b="1" dirty="0">
                <a:effectLst/>
                <a:latin typeface="Calibri" panose="020F0502020204030204" pitchFamily="34" charset="0"/>
                <a:ea typeface="Calibri" panose="020F0502020204030204" pitchFamily="34" charset="0"/>
                <a:cs typeface="Times New Roman" panose="02020603050405020304" pitchFamily="18" charset="0"/>
              </a:rPr>
              <a:t>hear our prayer.</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700" dirty="0">
                <a:effectLst/>
                <a:latin typeface="Calibri" panose="020F0502020204030204" pitchFamily="34" charset="0"/>
                <a:ea typeface="Calibri" panose="020F0502020204030204" pitchFamily="34" charset="0"/>
                <a:cs typeface="Times New Roman" panose="02020603050405020304" pitchFamily="18" charset="0"/>
              </a:rPr>
              <a:t>Forgive us when we knowingly or unwittingly ridicule, look in disgust, neglect or discriminate against the mentally ill. </a:t>
            </a:r>
            <a:r>
              <a:rPr lang="en-US" sz="1700" b="1" dirty="0">
                <a:effectLst/>
                <a:latin typeface="Calibri" panose="020F0502020204030204" pitchFamily="34" charset="0"/>
                <a:ea typeface="Calibri" panose="020F0502020204030204" pitchFamily="34" charset="0"/>
                <a:cs typeface="Times New Roman" panose="02020603050405020304" pitchFamily="18" charset="0"/>
              </a:rPr>
              <a:t>Lord, in your mercy, hear our prayer.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700" dirty="0">
                <a:effectLst/>
                <a:latin typeface="Calibri" panose="020F0502020204030204" pitchFamily="34" charset="0"/>
                <a:ea typeface="Calibri" panose="020F0502020204030204" pitchFamily="34" charset="0"/>
                <a:cs typeface="Times New Roman" panose="02020603050405020304" pitchFamily="18" charset="0"/>
              </a:rPr>
              <a:t>Comfort and relieve all who are troubled in mind and spirit. Bring them hope, peace and the consolation of a loving community. </a:t>
            </a:r>
            <a:r>
              <a:rPr lang="en-US" sz="1700" b="1" dirty="0">
                <a:effectLst/>
                <a:latin typeface="Calibri" panose="020F0502020204030204" pitchFamily="34" charset="0"/>
                <a:ea typeface="Calibri" panose="020F0502020204030204" pitchFamily="34" charset="0"/>
                <a:cs typeface="Times New Roman" panose="02020603050405020304" pitchFamily="18" charset="0"/>
              </a:rPr>
              <a:t>Lord, in your mercy, hear our prayer.</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800"/>
              </a:spcAft>
              <a:buNone/>
            </a:pPr>
            <a:r>
              <a:rPr lang="en-US" sz="1700" dirty="0">
                <a:effectLst/>
                <a:latin typeface="Calibri" panose="020F0502020204030204" pitchFamily="34" charset="0"/>
                <a:ea typeface="Calibri" panose="020F0502020204030204" pitchFamily="34" charset="0"/>
                <a:cs typeface="Times New Roman" panose="02020603050405020304" pitchFamily="18" charset="0"/>
              </a:rPr>
              <a:t>Heavenly Father, giver of life and health, we trust that in your time and way, you will dispel all darkness with your light, all confusion with your order, all fear with your peace. Through Jesus Christ, who intercedes for us and reigns with you and the Holy Spirit, one God, now and forever. Amen.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4631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67F579-9DDD-D624-3CA2-17AA6AA92652}"/>
              </a:ext>
            </a:extLst>
          </p:cNvPr>
          <p:cNvSpPr>
            <a:spLocks noGrp="1"/>
          </p:cNvSpPr>
          <p:nvPr>
            <p:ph type="body" sz="quarter" idx="10"/>
          </p:nvPr>
        </p:nvSpPr>
        <p:spPr>
          <a:xfrm>
            <a:off x="1245703" y="125896"/>
            <a:ext cx="9143999" cy="642730"/>
          </a:xfrm>
        </p:spPr>
        <p:txBody>
          <a:bodyPr/>
          <a:lstStyle/>
          <a:p>
            <a:pPr algn="ctr"/>
            <a:r>
              <a:rPr lang="en-US" b="1" u="sng" dirty="0">
                <a:solidFill>
                  <a:srgbClr val="FF0000"/>
                </a:solidFill>
              </a:rPr>
              <a:t>Resources</a:t>
            </a:r>
          </a:p>
        </p:txBody>
      </p:sp>
      <p:sp>
        <p:nvSpPr>
          <p:cNvPr id="3" name="Text Placeholder 2">
            <a:extLst>
              <a:ext uri="{FF2B5EF4-FFF2-40B4-BE49-F238E27FC236}">
                <a16:creationId xmlns:a16="http://schemas.microsoft.com/office/drawing/2014/main" id="{ACAB270E-5AE9-42A0-645A-47287566E39A}"/>
              </a:ext>
            </a:extLst>
          </p:cNvPr>
          <p:cNvSpPr>
            <a:spLocks noGrp="1"/>
          </p:cNvSpPr>
          <p:nvPr>
            <p:ph type="body" sz="quarter" idx="11"/>
          </p:nvPr>
        </p:nvSpPr>
        <p:spPr>
          <a:xfrm>
            <a:off x="1159565" y="722244"/>
            <a:ext cx="9362661" cy="4790660"/>
          </a:xfrm>
        </p:spPr>
        <p:txBody>
          <a:bodyPr>
            <a:normAutofit fontScale="85000" lnSpcReduction="20000"/>
          </a:bodyPr>
          <a:lstStyle/>
          <a:p>
            <a:pPr marL="0" marR="0" indent="0" algn="ctr">
              <a:spcBef>
                <a:spcPts val="0"/>
              </a:spcBef>
              <a:spcAft>
                <a:spcPts val="0"/>
              </a:spcAft>
              <a:buNone/>
            </a:pPr>
            <a:r>
              <a:rPr lang="en-US" sz="2400" b="1" dirty="0">
                <a:solidFill>
                  <a:srgbClr val="4C94D8"/>
                </a:solidFill>
                <a:effectLst/>
                <a:latin typeface="Arial" panose="020B0604020202020204" pitchFamily="34" charset="0"/>
                <a:ea typeface="Aptos" panose="020B0004020202020204" pitchFamily="34" charset="0"/>
                <a:cs typeface="Times New Roman" panose="02020603050405020304" pitchFamily="18" charset="0"/>
              </a:rPr>
              <a:t> </a:t>
            </a:r>
            <a:r>
              <a:rPr lang="en-US" sz="2400" b="1" dirty="0">
                <a:effectLst/>
                <a:latin typeface="Arial" panose="020B0604020202020204" pitchFamily="34" charset="0"/>
                <a:ea typeface="Aptos" panose="020B0004020202020204" pitchFamily="34" charset="0"/>
                <a:cs typeface="Times New Roman" panose="02020603050405020304" pitchFamily="18" charset="0"/>
              </a:rPr>
              <a:t>Resources for National Suicide Prevention Month in September</a:t>
            </a:r>
          </a:p>
          <a:p>
            <a:pPr marL="0" marR="0" indent="0" algn="ctr">
              <a:spcBef>
                <a:spcPts val="0"/>
              </a:spcBef>
              <a:spcAft>
                <a:spcPts val="0"/>
              </a:spcAft>
              <a:buNone/>
            </a:pP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a:spcBef>
                <a:spcPts val="0"/>
              </a:spcBef>
            </a:pPr>
            <a:r>
              <a:rPr lang="en-US" sz="1800" b="1" dirty="0">
                <a:effectLst/>
                <a:latin typeface="Arial" panose="020B0604020202020204" pitchFamily="34" charset="0"/>
                <a:ea typeface="Aptos" panose="020B0004020202020204" pitchFamily="34" charset="0"/>
                <a:cs typeface="Times New Roman" panose="02020603050405020304" pitchFamily="18" charset="0"/>
              </a:rPr>
              <a:t>Suicide Prevention Month posters in English and Spanish </a:t>
            </a:r>
            <a:r>
              <a:rPr lang="en-US" sz="1800" dirty="0">
                <a:effectLst/>
                <a:latin typeface="Arial" panose="020B0604020202020204" pitchFamily="34" charset="0"/>
                <a:ea typeface="Aptos" panose="020B0004020202020204" pitchFamily="34" charset="0"/>
                <a:cs typeface="Times New Roman" panose="02020603050405020304" pitchFamily="18" charset="0"/>
              </a:rPr>
              <a:t>are available as free downloads on the STOP Suicide Northeast Indiana website. If you would like a poster in Burmese, please let me know and I can email it to you. These posters would be great to put on the back of the bathroom stalls in your facility in September! </a:t>
            </a: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R="0" indent="0">
              <a:spcBef>
                <a:spcPts val="0"/>
              </a:spcBef>
              <a:spcAft>
                <a:spcPts val="0"/>
              </a:spcAft>
              <a:buNone/>
            </a:pPr>
            <a:r>
              <a:rPr lang="en-US" sz="1800"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2"/>
              </a:rPr>
              <a:t>https://www.stopsuicidenow.org/suicidepreventionmonth</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b="1" dirty="0">
                <a:effectLst/>
                <a:latin typeface="Arial" panose="020B0604020202020204" pitchFamily="34" charset="0"/>
                <a:ea typeface="Aptos" panose="020B0004020202020204" pitchFamily="34" charset="0"/>
                <a:cs typeface="Times New Roman" panose="02020603050405020304" pitchFamily="18" charset="0"/>
              </a:rPr>
              <a:t>“Suicide Awareness and Prevention” </a:t>
            </a:r>
            <a:r>
              <a:rPr lang="en-US" sz="1800" dirty="0">
                <a:effectLst/>
                <a:latin typeface="Arial" panose="020B0604020202020204" pitchFamily="34" charset="0"/>
                <a:ea typeface="Aptos" panose="020B0004020202020204" pitchFamily="34" charset="0"/>
                <a:cs typeface="Times New Roman" panose="02020603050405020304" pitchFamily="18" charset="0"/>
              </a:rPr>
              <a:t>is a new free downloadable e-book from Spiritual First Aid. </a:t>
            </a: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R="0" indent="0">
              <a:spcBef>
                <a:spcPts val="0"/>
              </a:spcBef>
              <a:spcAft>
                <a:spcPts val="0"/>
              </a:spcAft>
              <a:buNone/>
            </a:pPr>
            <a:r>
              <a:rPr lang="en-US" sz="1800"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https://www.spiritualfirstaid.org/suicide-awareness-and-prevention</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b="1" dirty="0">
                <a:effectLst/>
                <a:latin typeface="Arial" panose="020B0604020202020204" pitchFamily="34" charset="0"/>
                <a:ea typeface="Aptos" panose="020B0004020202020204" pitchFamily="34" charset="0"/>
                <a:cs typeface="Times New Roman" panose="02020603050405020304" pitchFamily="18" charset="0"/>
              </a:rPr>
              <a:t>“Addressing and Preventing Youth Suicide”</a:t>
            </a:r>
            <a:r>
              <a:rPr lang="en-US" sz="1800" dirty="0">
                <a:effectLst/>
                <a:latin typeface="Arial" panose="020B0604020202020204" pitchFamily="34" charset="0"/>
                <a:ea typeface="Aptos" panose="020B0004020202020204" pitchFamily="34" charset="0"/>
                <a:cs typeface="Times New Roman" panose="02020603050405020304" pitchFamily="18" charset="0"/>
              </a:rPr>
              <a:t> is a free downloadable field guide from Spiritual First Aid. </a:t>
            </a:r>
          </a:p>
          <a:p>
            <a:pPr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R="0" indent="0">
              <a:spcBef>
                <a:spcPts val="0"/>
              </a:spcBef>
              <a:spcAft>
                <a:spcPts val="0"/>
              </a:spcAft>
              <a:buNone/>
            </a:pPr>
            <a:r>
              <a:rPr lang="en-US" sz="1800"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4"/>
              </a:rPr>
              <a:t>https://www.spiritualfirstaid.org/addressing-and-preventing-youth-suicide</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b="1" dirty="0">
                <a:effectLst/>
                <a:latin typeface="Arial" panose="020B0604020202020204" pitchFamily="34" charset="0"/>
                <a:ea typeface="Aptos" panose="020B0004020202020204" pitchFamily="34" charset="0"/>
                <a:cs typeface="Times New Roman" panose="02020603050405020304" pitchFamily="18" charset="0"/>
              </a:rPr>
              <a:t>“Ten Reasons Not to Take Your Own Life”</a:t>
            </a:r>
            <a:r>
              <a:rPr lang="en-US" sz="1800" dirty="0">
                <a:effectLst/>
                <a:latin typeface="Arial" panose="020B0604020202020204" pitchFamily="34" charset="0"/>
                <a:ea typeface="Aptos" panose="020B0004020202020204" pitchFamily="34" charset="0"/>
                <a:cs typeface="Times New Roman" panose="02020603050405020304" pitchFamily="18" charset="0"/>
              </a:rPr>
              <a:t> is an excellent article by Pastor Michael </a:t>
            </a:r>
            <a:r>
              <a:rPr lang="en-US" sz="1800" dirty="0" err="1">
                <a:effectLst/>
                <a:latin typeface="Arial" panose="020B0604020202020204" pitchFamily="34" charset="0"/>
                <a:ea typeface="Aptos" panose="020B0004020202020204" pitchFamily="34" charset="0"/>
                <a:cs typeface="Times New Roman" panose="02020603050405020304" pitchFamily="18" charset="0"/>
              </a:rPr>
              <a:t>Salemink</a:t>
            </a:r>
            <a:r>
              <a:rPr lang="en-US" sz="1800" dirty="0">
                <a:effectLst/>
                <a:latin typeface="Arial" panose="020B0604020202020204" pitchFamily="34" charset="0"/>
                <a:ea typeface="Aptos" panose="020B0004020202020204" pitchFamily="34" charset="0"/>
                <a:cs typeface="Times New Roman" panose="02020603050405020304" pitchFamily="18" charset="0"/>
              </a:rPr>
              <a:t> from the Lutherans for Life newsletter </a:t>
            </a:r>
            <a:r>
              <a:rPr lang="en-US" sz="1800" i="1" dirty="0" err="1">
                <a:effectLst/>
                <a:latin typeface="Arial" panose="020B0604020202020204" pitchFamily="34" charset="0"/>
                <a:ea typeface="Aptos" panose="020B0004020202020204" pitchFamily="34" charset="0"/>
                <a:cs typeface="Times New Roman" panose="02020603050405020304" pitchFamily="18" charset="0"/>
              </a:rPr>
              <a:t>LifeDate</a:t>
            </a:r>
            <a:r>
              <a:rPr lang="en-US" sz="1800" i="1" dirty="0">
                <a:effectLst/>
                <a:latin typeface="Arial" panose="020B0604020202020204" pitchFamily="34" charset="0"/>
                <a:ea typeface="Aptos" panose="020B0004020202020204" pitchFamily="34" charset="0"/>
                <a:cs typeface="Times New Roman" panose="02020603050405020304" pitchFamily="18" charset="0"/>
              </a:rPr>
              <a:t>,</a:t>
            </a:r>
            <a:r>
              <a:rPr lang="en-US" sz="1800" dirty="0">
                <a:effectLst/>
                <a:latin typeface="Arial" panose="020B0604020202020204" pitchFamily="34" charset="0"/>
                <a:ea typeface="Aptos" panose="020B0004020202020204" pitchFamily="34" charset="0"/>
                <a:cs typeface="Times New Roman" panose="02020603050405020304" pitchFamily="18" charset="0"/>
              </a:rPr>
              <a:t> </a:t>
            </a:r>
            <a:r>
              <a:rPr lang="en-US" sz="1800" i="1" dirty="0">
                <a:effectLst/>
                <a:latin typeface="Arial" panose="020B0604020202020204" pitchFamily="34" charset="0"/>
                <a:ea typeface="Aptos" panose="020B0004020202020204" pitchFamily="34" charset="0"/>
                <a:cs typeface="Times New Roman" panose="02020603050405020304" pitchFamily="18" charset="0"/>
              </a:rPr>
              <a:t>Spring 2024</a:t>
            </a:r>
            <a:r>
              <a:rPr lang="en-US" sz="1800" dirty="0">
                <a:effectLst/>
                <a:latin typeface="Arial" panose="020B0604020202020204" pitchFamily="34" charset="0"/>
                <a:ea typeface="Aptos" panose="020B0004020202020204" pitchFamily="34" charset="0"/>
                <a:cs typeface="Times New Roman" panose="02020603050405020304" pitchFamily="18" charset="0"/>
              </a:rPr>
              <a:t> edition. This would be a great resource for your mental health ministry display area! </a:t>
            </a:r>
          </a:p>
          <a:p>
            <a:pPr marR="0" indent="0">
              <a:spcBef>
                <a:spcPts val="0"/>
              </a:spcBef>
              <a:spcAft>
                <a:spcPts val="0"/>
              </a:spcAft>
              <a:buNone/>
            </a:pPr>
            <a:r>
              <a:rPr lang="en-US" sz="1800"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5"/>
              </a:rPr>
              <a:t>https://lutheransforlife.org/article/ten-reasons-not-to-take-your-own-life/?fbclid=IwY2xjawEh3-ZleHRuA2FlbQIxMAABHc2plabCWPqWAr0ZAH0LRPYfOPe8W78rikd4PNQloGDatz5866uFmxZ_qg_aem_tcwz7F94tjF8ogIivjfk-w</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b="1" dirty="0">
                <a:effectLst/>
                <a:latin typeface="Arial" panose="020B0604020202020204" pitchFamily="34" charset="0"/>
                <a:ea typeface="Aptos" panose="020B0004020202020204" pitchFamily="34" charset="0"/>
                <a:cs typeface="Times New Roman" panose="02020603050405020304" pitchFamily="18" charset="0"/>
              </a:rPr>
              <a:t>Look Up Indiana </a:t>
            </a:r>
            <a:r>
              <a:rPr lang="en-US" sz="1800" dirty="0">
                <a:effectLst/>
                <a:latin typeface="Arial" panose="020B0604020202020204" pitchFamily="34" charset="0"/>
                <a:ea typeface="Aptos" panose="020B0004020202020204" pitchFamily="34" charset="0"/>
                <a:cs typeface="Times New Roman" panose="02020603050405020304" pitchFamily="18" charset="0"/>
              </a:rPr>
              <a:t>Suicide Prevention Resources </a:t>
            </a:r>
          </a:p>
          <a:p>
            <a:pPr marR="0" indent="0">
              <a:spcBef>
                <a:spcPts val="0"/>
              </a:spcBef>
              <a:spcAft>
                <a:spcPts val="0"/>
              </a:spcAft>
              <a:buNone/>
            </a:pPr>
            <a:r>
              <a:rPr lang="en-US" sz="1800"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6"/>
              </a:rPr>
              <a:t>https://lookupindiana.org/resources/suicide-prevention-resources</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R="0" indent="0">
              <a:spcBef>
                <a:spcPts val="0"/>
              </a:spcBef>
              <a:spcAft>
                <a:spcPts val="0"/>
              </a:spcAft>
              <a:buNone/>
            </a:pPr>
            <a:r>
              <a:rPr lang="en-US" sz="1800" u="none" strike="noStrike" dirty="0">
                <a:solidFill>
                  <a:srgbClr val="467886"/>
                </a:solidFill>
                <a:effectLst/>
                <a:latin typeface="Arial" panose="020B0604020202020204" pitchFamily="34" charset="0"/>
                <a:ea typeface="Aptos" panose="020B0004020202020204" pitchFamily="34" charset="0"/>
                <a:cs typeface="Times New Roman" panose="02020603050405020304" pitchFamily="18" charset="0"/>
              </a:rPr>
              <a:t> </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6098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25C74F-A0A5-666B-B2F0-659931FBCB6E}"/>
              </a:ext>
            </a:extLst>
          </p:cNvPr>
          <p:cNvSpPr>
            <a:spLocks noGrp="1"/>
          </p:cNvSpPr>
          <p:nvPr>
            <p:ph type="body" sz="quarter" idx="10"/>
          </p:nvPr>
        </p:nvSpPr>
        <p:spPr>
          <a:xfrm>
            <a:off x="1245703" y="470452"/>
            <a:ext cx="9143999" cy="857794"/>
          </a:xfrm>
        </p:spPr>
        <p:txBody>
          <a:bodyPr/>
          <a:lstStyle/>
          <a:p>
            <a:pPr algn="ctr"/>
            <a:r>
              <a:rPr lang="en-US" sz="2800" b="1" u="sng" dirty="0"/>
              <a:t>New Free Bible Study on Aging and Well-Being</a:t>
            </a:r>
          </a:p>
        </p:txBody>
      </p:sp>
      <p:sp>
        <p:nvSpPr>
          <p:cNvPr id="3" name="Text Placeholder 2">
            <a:extLst>
              <a:ext uri="{FF2B5EF4-FFF2-40B4-BE49-F238E27FC236}">
                <a16:creationId xmlns:a16="http://schemas.microsoft.com/office/drawing/2014/main" id="{703F0DFF-A64F-9255-7014-5224DAEB436F}"/>
              </a:ext>
            </a:extLst>
          </p:cNvPr>
          <p:cNvSpPr>
            <a:spLocks noGrp="1"/>
          </p:cNvSpPr>
          <p:nvPr>
            <p:ph type="body" sz="quarter" idx="11"/>
          </p:nvPr>
        </p:nvSpPr>
        <p:spPr/>
        <p:txBody>
          <a:bodyPr/>
          <a:lstStyle/>
          <a:p>
            <a:pPr marL="0" marR="0" indent="0">
              <a:spcBef>
                <a:spcPts val="0"/>
              </a:spcBef>
              <a:spcAft>
                <a:spcPts val="0"/>
              </a:spcAft>
              <a:buNone/>
            </a:pP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endParaRPr lang="en-US" sz="1800" dirty="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A new downloadable Bible study titled “Aging and Well-Being: A 4-Part Bible Study” is available free of charge on the </a:t>
            </a:r>
            <a:r>
              <a:rPr lang="en-US" sz="1800" dirty="0" err="1">
                <a:effectLst/>
                <a:latin typeface="Arial" panose="020B0604020202020204" pitchFamily="34" charset="0"/>
                <a:ea typeface="Aptos" panose="020B0004020202020204" pitchFamily="34" charset="0"/>
                <a:cs typeface="Times New Roman" panose="02020603050405020304" pitchFamily="18" charset="0"/>
              </a:rPr>
              <a:t>LookUp</a:t>
            </a:r>
            <a:r>
              <a:rPr lang="en-US" sz="1800" dirty="0">
                <a:effectLst/>
                <a:latin typeface="Arial" panose="020B0604020202020204" pitchFamily="34" charset="0"/>
                <a:ea typeface="Aptos" panose="020B0004020202020204" pitchFamily="34" charset="0"/>
                <a:cs typeface="Times New Roman" panose="02020603050405020304" pitchFamily="18" charset="0"/>
              </a:rPr>
              <a:t> Indiana website. The study explores what Scripture says to us about aging, health, and the Church’s role in including and caring for older members. It can help congregations become stronger and healthier through the whole person care of their older members. Session topics include: “Seasons of Life,” “God’s Faithfulness and Ours,” “Not Too Late,” and “The Congregational Role.” The study could be used in adult Bible study classes, small groups, intergenerational Bible study classes, senior groups, as continuing education for Stephen Ministers and your mental health ministry team, church care team, etc. Click below to download this free Bible study.</a:t>
            </a:r>
          </a:p>
          <a:p>
            <a:pPr marL="0" marR="0" indent="0">
              <a:spcBef>
                <a:spcPts val="0"/>
              </a:spcBef>
              <a:spcAft>
                <a:spcPts val="0"/>
              </a:spcAft>
              <a:buNone/>
            </a:pPr>
            <a:endParaRPr lang="en-US" sz="1800"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2"/>
            </a:endParaRPr>
          </a:p>
          <a:p>
            <a:pPr marL="0" marR="0" indent="0">
              <a:spcBef>
                <a:spcPts val="0"/>
              </a:spcBef>
              <a:spcAft>
                <a:spcPts val="0"/>
              </a:spcAft>
              <a:buNone/>
            </a:pPr>
            <a:r>
              <a:rPr lang="en-US" sz="1800"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2"/>
              </a:rPr>
              <a:t>https://big.nyc3.cdn.digitaloceanspaces.com/lookup/general/Aging-and-Well-Being-Bible-Study.pdf</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8805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01E3CD-C01D-A9DD-4B8A-D8BDFE562552}"/>
              </a:ext>
            </a:extLst>
          </p:cNvPr>
          <p:cNvSpPr>
            <a:spLocks noGrp="1"/>
          </p:cNvSpPr>
          <p:nvPr>
            <p:ph type="body" sz="quarter" idx="10"/>
          </p:nvPr>
        </p:nvSpPr>
        <p:spPr>
          <a:xfrm>
            <a:off x="1245703" y="345656"/>
            <a:ext cx="9143999" cy="982590"/>
          </a:xfrm>
        </p:spPr>
        <p:txBody>
          <a:bodyPr/>
          <a:lstStyle/>
          <a:p>
            <a:pPr algn="ctr"/>
            <a:r>
              <a:rPr lang="en-US" sz="2800" b="1" u="sng" dirty="0">
                <a:effectLst/>
                <a:latin typeface="Arial" panose="020B0604020202020204" pitchFamily="34" charset="0"/>
                <a:ea typeface="Aptos" panose="020B0004020202020204" pitchFamily="34" charset="0"/>
                <a:cs typeface="Times New Roman" panose="02020603050405020304" pitchFamily="18" charset="0"/>
              </a:rPr>
              <a:t>New Free Online Mental Health Training for Those Who Work with Youth</a:t>
            </a:r>
            <a:endParaRPr lang="en-US" sz="2800" u="sng" dirty="0">
              <a:effectLst/>
              <a:latin typeface="Arial" panose="020B0604020202020204" pitchFamily="34" charset="0"/>
              <a:ea typeface="Aptos" panose="020B0004020202020204" pitchFamily="34" charset="0"/>
              <a:cs typeface="Times New Roman" panose="02020603050405020304" pitchFamily="18" charset="0"/>
            </a:endParaRPr>
          </a:p>
          <a:p>
            <a:pPr algn="ctr"/>
            <a:endParaRPr lang="en-US" b="1" u="sng" dirty="0"/>
          </a:p>
        </p:txBody>
      </p:sp>
      <p:sp>
        <p:nvSpPr>
          <p:cNvPr id="3" name="Text Placeholder 2">
            <a:extLst>
              <a:ext uri="{FF2B5EF4-FFF2-40B4-BE49-F238E27FC236}">
                <a16:creationId xmlns:a16="http://schemas.microsoft.com/office/drawing/2014/main" id="{CEFF873F-1B62-EAEA-5E24-6737CD08BC86}"/>
              </a:ext>
            </a:extLst>
          </p:cNvPr>
          <p:cNvSpPr>
            <a:spLocks noGrp="1"/>
          </p:cNvSpPr>
          <p:nvPr>
            <p:ph type="body" sz="quarter" idx="11"/>
          </p:nvPr>
        </p:nvSpPr>
        <p:spPr/>
        <p:txBody>
          <a:bodyPr/>
          <a:lstStyle/>
          <a:p>
            <a:pPr marL="0" marR="0" indent="0">
              <a:spcBef>
                <a:spcPts val="0"/>
              </a:spcBef>
              <a:spcAft>
                <a:spcPts val="0"/>
              </a:spcAft>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“Upheld by God’s Hand: Mental Health Support for Children and Youth” is a new course designed by the LCMS for educators and church workers to gain an understanding and awareness of mental health, mental health problems and mental illness. Through this series of video modules, participants will also learn strategies for supporting the mental health of children and youth. The training is available at no cost. This training is ideal for all Mental Health Advocates, teachers, youth group leaders, etc. Click below to access the course.</a:t>
            </a:r>
          </a:p>
          <a:p>
            <a:pPr marL="0" marR="0" indent="0">
              <a:spcBef>
                <a:spcPts val="0"/>
              </a:spcBef>
              <a:spcAft>
                <a:spcPts val="0"/>
              </a:spcAft>
              <a:buNone/>
            </a:pP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2"/>
              </a:rPr>
              <a:t>https://lcmslearning.org/plus/external-catalog/courses/142</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endParaRPr lang="en-US" sz="1800" dirty="0">
              <a:ea typeface="Calibri" panose="020F050202020403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8C57B74E-4439-6FBA-9F22-53F4C31B44D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76227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5EDECE-8FF4-5E42-3AC4-5A3452E1A554}"/>
              </a:ext>
            </a:extLst>
          </p:cNvPr>
          <p:cNvSpPr>
            <a:spLocks noGrp="1"/>
          </p:cNvSpPr>
          <p:nvPr>
            <p:ph type="body" sz="quarter" idx="10"/>
          </p:nvPr>
        </p:nvSpPr>
        <p:spPr>
          <a:xfrm>
            <a:off x="1245703" y="351183"/>
            <a:ext cx="9143999" cy="860999"/>
          </a:xfrm>
        </p:spPr>
        <p:txBody>
          <a:bodyPr/>
          <a:lstStyle/>
          <a:p>
            <a:pPr algn="ctr"/>
            <a:r>
              <a:rPr lang="en-US" sz="2800" b="1" u="sng" dirty="0">
                <a:effectLst/>
                <a:latin typeface="Arial" panose="020B0604020202020204" pitchFamily="34" charset="0"/>
                <a:ea typeface="Aptos" panose="020B0004020202020204" pitchFamily="34" charset="0"/>
                <a:cs typeface="Times New Roman" panose="02020603050405020304" pitchFamily="18" charset="0"/>
              </a:rPr>
              <a:t>Free Mental Health Counseling at Christian Community Healthcare Clinic, Grabill</a:t>
            </a:r>
            <a:endParaRPr lang="en-US" sz="2800" u="sng" dirty="0">
              <a:effectLst/>
              <a:latin typeface="Arial" panose="020B0604020202020204" pitchFamily="34" charset="0"/>
              <a:ea typeface="Aptos" panose="020B0004020202020204" pitchFamily="34" charset="0"/>
              <a:cs typeface="Times New Roman" panose="02020603050405020304" pitchFamily="18" charset="0"/>
            </a:endParaRPr>
          </a:p>
          <a:p>
            <a:pPr algn="ctr"/>
            <a:endParaRPr lang="en-US" sz="2800" b="1" i="1" u="sng" dirty="0"/>
          </a:p>
          <a:p>
            <a:pPr algn="ctr"/>
            <a:endParaRPr lang="en-US" b="1" u="sng" dirty="0"/>
          </a:p>
        </p:txBody>
      </p:sp>
      <p:sp>
        <p:nvSpPr>
          <p:cNvPr id="3" name="Text Placeholder 2">
            <a:extLst>
              <a:ext uri="{FF2B5EF4-FFF2-40B4-BE49-F238E27FC236}">
                <a16:creationId xmlns:a16="http://schemas.microsoft.com/office/drawing/2014/main" id="{A79AF377-2259-BA29-6D77-45BCA8C67230}"/>
              </a:ext>
            </a:extLst>
          </p:cNvPr>
          <p:cNvSpPr>
            <a:spLocks noGrp="1"/>
          </p:cNvSpPr>
          <p:nvPr>
            <p:ph type="body" sz="quarter" idx="11"/>
          </p:nvPr>
        </p:nvSpPr>
        <p:spPr/>
        <p:txBody>
          <a:bodyPr>
            <a:normAutofit/>
          </a:bodyPr>
          <a:lstStyle/>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Christian Community Health Care, Inc. exists to offer the truth, love and compassion of Jesus to those in need in our community through the provision of primary and urgent healthcare by qualified, licensed medical professionals. They began in 1996 as a medical outreach ministry to rural northeast Allen County, Indiana, and have now grown to serve patients throughout northeast Indiana and northwest Ohio. In addition to medical care, they also provide free mental health counseling for adults in conjunction with their primary and urgent care clinics. Adults can receive up to two 30-minute counseling sessions per month. Click below to visit their website for more information, including how to schedule an appointment.</a:t>
            </a:r>
          </a:p>
          <a:p>
            <a:pPr marL="0" marR="0" indent="0">
              <a:spcBef>
                <a:spcPts val="0"/>
              </a:spcBef>
              <a:spcAft>
                <a:spcPts val="0"/>
              </a:spcAft>
              <a:buNone/>
            </a:pP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2"/>
              </a:rPr>
              <a:t>https://cchcin.org/services/#mental</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1573859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068572-F93C-45CC-D66C-DB9EC0291A73}"/>
              </a:ext>
            </a:extLst>
          </p:cNvPr>
          <p:cNvSpPr>
            <a:spLocks noGrp="1"/>
          </p:cNvSpPr>
          <p:nvPr>
            <p:ph type="body" sz="quarter" idx="10"/>
          </p:nvPr>
        </p:nvSpPr>
        <p:spPr>
          <a:xfrm>
            <a:off x="1245703" y="397565"/>
            <a:ext cx="9143999" cy="930681"/>
          </a:xfrm>
        </p:spPr>
        <p:txBody>
          <a:bodyPr/>
          <a:lstStyle/>
          <a:p>
            <a:pPr algn="ctr"/>
            <a:r>
              <a:rPr lang="en-US" sz="2800" b="1" u="sng" dirty="0">
                <a:effectLst/>
                <a:latin typeface="Arial" panose="020B0604020202020204" pitchFamily="34" charset="0"/>
                <a:ea typeface="Aptos" panose="020B0004020202020204" pitchFamily="34" charset="0"/>
                <a:cs typeface="Times New Roman" panose="02020603050405020304" pitchFamily="18" charset="0"/>
              </a:rPr>
              <a:t>New “BREATHE” Support Groups for Parents of Youth with Mental Illness</a:t>
            </a:r>
            <a:endParaRPr lang="en-US" sz="2800" u="sng" dirty="0">
              <a:effectLst/>
              <a:latin typeface="Arial" panose="020B0604020202020204" pitchFamily="34" charset="0"/>
              <a:ea typeface="Aptos" panose="020B0004020202020204" pitchFamily="34" charset="0"/>
              <a:cs typeface="Times New Roman" panose="02020603050405020304" pitchFamily="18" charset="0"/>
            </a:endParaRPr>
          </a:p>
          <a:p>
            <a:pPr algn="ctr"/>
            <a:endParaRPr lang="en-US" b="1" u="sng" dirty="0"/>
          </a:p>
        </p:txBody>
      </p:sp>
      <p:sp>
        <p:nvSpPr>
          <p:cNvPr id="3" name="Text Placeholder 2">
            <a:extLst>
              <a:ext uri="{FF2B5EF4-FFF2-40B4-BE49-F238E27FC236}">
                <a16:creationId xmlns:a16="http://schemas.microsoft.com/office/drawing/2014/main" id="{F2A29B08-4AD9-B7BC-B2D5-8C7216A8FACD}"/>
              </a:ext>
            </a:extLst>
          </p:cNvPr>
          <p:cNvSpPr>
            <a:spLocks noGrp="1"/>
          </p:cNvSpPr>
          <p:nvPr>
            <p:ph type="body" sz="quarter" idx="11"/>
          </p:nvPr>
        </p:nvSpPr>
        <p:spPr/>
        <p:txBody>
          <a:bodyPr/>
          <a:lstStyle/>
          <a:p>
            <a:pPr marL="0" marR="0" indent="0">
              <a:spcBef>
                <a:spcPts val="0"/>
              </a:spcBef>
              <a:spcAft>
                <a:spcPts val="0"/>
              </a:spcAft>
              <a:buNone/>
            </a:pP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lgn="ctr">
              <a:spcBef>
                <a:spcPts val="0"/>
              </a:spcBef>
              <a:spcAft>
                <a:spcPts val="0"/>
              </a:spcAft>
              <a:buNone/>
            </a:pPr>
            <a:endParaRPr lang="en-US" sz="1800" dirty="0">
              <a:ea typeface="Aptos" panose="020B000402020202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endParaRPr lang="en-US" sz="1800" dirty="0">
              <a:ea typeface="Aptos" panose="020B000402020202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Kay Warren has created BREATHE support groups to provide wholistic support to parents of children of any age with mental health conditions, especially those with serious mental illness. BREATHE events include in-person </a:t>
            </a:r>
            <a:r>
              <a:rPr lang="en-US" sz="1800" b="1" dirty="0">
                <a:effectLst/>
                <a:latin typeface="Arial" panose="020B0604020202020204" pitchFamily="34" charset="0"/>
                <a:ea typeface="Aptos" panose="020B0004020202020204" pitchFamily="34" charset="0"/>
                <a:cs typeface="Times New Roman" panose="02020603050405020304" pitchFamily="18" charset="0"/>
              </a:rPr>
              <a:t>weekend retreats</a:t>
            </a:r>
            <a:r>
              <a:rPr lang="en-US" sz="1800" dirty="0">
                <a:effectLst/>
                <a:latin typeface="Arial" panose="020B0604020202020204" pitchFamily="34" charset="0"/>
                <a:ea typeface="Aptos" panose="020B0004020202020204" pitchFamily="34" charset="0"/>
                <a:cs typeface="Times New Roman" panose="02020603050405020304" pitchFamily="18" charset="0"/>
              </a:rPr>
              <a:t> for moms of children of any age who live with a serious mental illness, </a:t>
            </a:r>
            <a:r>
              <a:rPr lang="en-US" sz="1800" b="1" dirty="0">
                <a:effectLst/>
                <a:latin typeface="Arial" panose="020B0604020202020204" pitchFamily="34" charset="0"/>
                <a:ea typeface="Aptos" panose="020B0004020202020204" pitchFamily="34" charset="0"/>
                <a:cs typeface="Times New Roman" panose="02020603050405020304" pitchFamily="18" charset="0"/>
              </a:rPr>
              <a:t>free ZOOM calls</a:t>
            </a:r>
            <a:r>
              <a:rPr lang="en-US" sz="1800" dirty="0">
                <a:effectLst/>
                <a:latin typeface="Arial" panose="020B0604020202020204" pitchFamily="34" charset="0"/>
                <a:ea typeface="Aptos" panose="020B0004020202020204" pitchFamily="34" charset="0"/>
                <a:cs typeface="Times New Roman" panose="02020603050405020304" pitchFamily="18" charset="0"/>
              </a:rPr>
              <a:t> for parents with mental health professionals, theologians, and parents with lived experience, and </a:t>
            </a:r>
            <a:r>
              <a:rPr lang="en-US" sz="1800" b="1" dirty="0">
                <a:effectLst/>
                <a:latin typeface="Arial" panose="020B0604020202020204" pitchFamily="34" charset="0"/>
                <a:ea typeface="Aptos" panose="020B0004020202020204" pitchFamily="34" charset="0"/>
                <a:cs typeface="Times New Roman" panose="02020603050405020304" pitchFamily="18" charset="0"/>
              </a:rPr>
              <a:t>a private Facebook page</a:t>
            </a:r>
            <a:r>
              <a:rPr lang="en-US" sz="1800" dirty="0">
                <a:effectLst/>
                <a:latin typeface="Arial" panose="020B0604020202020204" pitchFamily="34" charset="0"/>
                <a:ea typeface="Aptos" panose="020B0004020202020204" pitchFamily="34" charset="0"/>
                <a:cs typeface="Times New Roman" panose="02020603050405020304" pitchFamily="18" charset="0"/>
              </a:rPr>
              <a:t> called BREATHE Parents. On BREATHE Parents, hundreds of moms and dads have access to a safe community where</a:t>
            </a:r>
            <a:r>
              <a:rPr lang="en-US" sz="1800" i="1" dirty="0">
                <a:effectLst/>
                <a:latin typeface="Arial" panose="020B0604020202020204" pitchFamily="34" charset="0"/>
                <a:ea typeface="Aptos" panose="020B0004020202020204" pitchFamily="34" charset="0"/>
                <a:cs typeface="Times New Roman" panose="02020603050405020304" pitchFamily="18" charset="0"/>
              </a:rPr>
              <a:t> </a:t>
            </a:r>
            <a:r>
              <a:rPr lang="en-US" sz="1800" dirty="0">
                <a:effectLst/>
                <a:latin typeface="Arial" panose="020B0604020202020204" pitchFamily="34" charset="0"/>
                <a:ea typeface="Aptos" panose="020B0004020202020204" pitchFamily="34" charset="0"/>
                <a:cs typeface="Times New Roman" panose="02020603050405020304" pitchFamily="18" charset="0"/>
              </a:rPr>
              <a:t>they make prayer requests, weep together, rejoice over small victories, share trusted resources and referrals, and remind each other they are not facing their struggles alone. All BREATHE opportunities provide parents of children with mental illness the opportunity to talk about the reality of the struggle, grieve together, and point each other toward hope. Click here to learn more </a:t>
            </a:r>
            <a:r>
              <a:rPr lang="en-US" sz="1800"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2"/>
              </a:rPr>
              <a:t>https://kaywarren.com/Breathe/</a:t>
            </a: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solidFill>
                <a:srgbClr val="000000"/>
              </a:solidFill>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descr="Kay Warren">
            <a:extLst>
              <a:ext uri="{FF2B5EF4-FFF2-40B4-BE49-F238E27FC236}">
                <a16:creationId xmlns:a16="http://schemas.microsoft.com/office/drawing/2014/main" id="{E4BC744A-812E-74BB-C492-F84DCA3440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2330" y="1160835"/>
            <a:ext cx="1425630" cy="1425630"/>
          </a:xfrm>
          <a:prstGeom prst="rect">
            <a:avLst/>
          </a:prstGeom>
          <a:noFill/>
          <a:ln>
            <a:noFill/>
          </a:ln>
        </p:spPr>
      </p:pic>
    </p:spTree>
    <p:extLst>
      <p:ext uri="{BB962C8B-B14F-4D97-AF65-F5344CB8AC3E}">
        <p14:creationId xmlns:p14="http://schemas.microsoft.com/office/powerpoint/2010/main" val="187186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3B205C-F085-EDAB-73F3-567C98BDA25C}"/>
              </a:ext>
            </a:extLst>
          </p:cNvPr>
          <p:cNvSpPr>
            <a:spLocks noGrp="1"/>
          </p:cNvSpPr>
          <p:nvPr>
            <p:ph type="body" sz="quarter" idx="10"/>
          </p:nvPr>
        </p:nvSpPr>
        <p:spPr>
          <a:xfrm>
            <a:off x="1245703" y="556591"/>
            <a:ext cx="9143999" cy="523461"/>
          </a:xfrm>
        </p:spPr>
        <p:txBody>
          <a:bodyPr/>
          <a:lstStyle/>
          <a:p>
            <a:pPr algn="ctr"/>
            <a:r>
              <a:rPr lang="en-US" sz="2800" b="1" u="sng" dirty="0">
                <a:effectLst/>
                <a:latin typeface="Arial" panose="020B0604020202020204" pitchFamily="34" charset="0"/>
                <a:ea typeface="Aptos" panose="020B0004020202020204" pitchFamily="34" charset="0"/>
                <a:cs typeface="Times New Roman" panose="02020603050405020304" pitchFamily="18" charset="0"/>
              </a:rPr>
              <a:t>Art Support Groups and Book Club on Mental Health</a:t>
            </a:r>
            <a:endParaRPr lang="en-US" sz="2800" u="sng" dirty="0">
              <a:effectLst/>
              <a:latin typeface="Arial" panose="020B0604020202020204" pitchFamily="34" charset="0"/>
              <a:ea typeface="Aptos" panose="020B0004020202020204" pitchFamily="34" charset="0"/>
              <a:cs typeface="Times New Roman" panose="02020603050405020304" pitchFamily="18" charset="0"/>
            </a:endParaRPr>
          </a:p>
          <a:p>
            <a:pPr algn="ctr"/>
            <a:endParaRPr lang="en-US" dirty="0"/>
          </a:p>
        </p:txBody>
      </p:sp>
      <p:sp>
        <p:nvSpPr>
          <p:cNvPr id="3" name="Text Placeholder 2">
            <a:extLst>
              <a:ext uri="{FF2B5EF4-FFF2-40B4-BE49-F238E27FC236}">
                <a16:creationId xmlns:a16="http://schemas.microsoft.com/office/drawing/2014/main" id="{0FAFAF26-77D4-27E9-D2C7-0DFD2DDCB36A}"/>
              </a:ext>
            </a:extLst>
          </p:cNvPr>
          <p:cNvSpPr>
            <a:spLocks noGrp="1"/>
          </p:cNvSpPr>
          <p:nvPr>
            <p:ph type="body" sz="quarter" idx="11"/>
          </p:nvPr>
        </p:nvSpPr>
        <p:spPr>
          <a:xfrm>
            <a:off x="1245703" y="1126435"/>
            <a:ext cx="9256645" cy="4605130"/>
          </a:xfrm>
        </p:spPr>
        <p:txBody>
          <a:bodyPr>
            <a:normAutofit fontScale="92500" lnSpcReduction="10000"/>
          </a:bodyPr>
          <a:lstStyle/>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Mental Health America Northeast Indiana provides a variety of free programming and services to help people with their mental health. Here is some information about their updated fall offerings:</a:t>
            </a: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b="1" dirty="0">
                <a:effectLst/>
                <a:latin typeface="Arial" panose="020B0604020202020204" pitchFamily="34" charset="0"/>
                <a:ea typeface="Aptos" panose="020B0004020202020204" pitchFamily="34" charset="0"/>
                <a:cs typeface="Times New Roman" panose="02020603050405020304" pitchFamily="18" charset="0"/>
              </a:rPr>
              <a:t>Artful Expressions</a:t>
            </a:r>
            <a:r>
              <a:rPr lang="en-US" sz="1800" dirty="0">
                <a:effectLst/>
                <a:latin typeface="Arial" panose="020B0604020202020204" pitchFamily="34" charset="0"/>
                <a:ea typeface="Aptos" panose="020B0004020202020204" pitchFamily="34" charset="0"/>
                <a:cs typeface="Times New Roman" panose="02020603050405020304" pitchFamily="18" charset="0"/>
              </a:rPr>
              <a:t>: A free art support group led by a Peer Support Specialist. The group provides connection and mental wellness tools to inspire hope, cultivate community, and support those who are navigating intense emotions or recovery. The group is open to anyone aged 15+ interested in artistic expression and its intersection with mental health. No diagnosis or registration required. Click below for more information on meeting dates, times, and location.</a:t>
            </a:r>
          </a:p>
          <a:p>
            <a:pPr marR="0" indent="0">
              <a:spcBef>
                <a:spcPts val="0"/>
              </a:spcBef>
              <a:spcAft>
                <a:spcPts val="0"/>
              </a:spcAft>
              <a:buNone/>
            </a:pPr>
            <a:r>
              <a:rPr lang="en-US" sz="1800"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2"/>
              </a:rPr>
              <a:t>https://mhanortheastindiana.org/our-services/peer-support/art-support-group</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b="1" dirty="0">
                <a:effectLst/>
                <a:latin typeface="Arial" panose="020B0604020202020204" pitchFamily="34" charset="0"/>
                <a:ea typeface="Aptos" panose="020B0004020202020204" pitchFamily="34" charset="0"/>
                <a:cs typeface="Times New Roman" panose="02020603050405020304" pitchFamily="18" charset="0"/>
              </a:rPr>
              <a:t>Bookish Minds</a:t>
            </a:r>
            <a:r>
              <a:rPr lang="en-US" sz="1800" dirty="0">
                <a:effectLst/>
                <a:latin typeface="Arial" panose="020B0604020202020204" pitchFamily="34" charset="0"/>
                <a:ea typeface="Aptos" panose="020B0004020202020204" pitchFamily="34" charset="0"/>
                <a:cs typeface="Times New Roman" panose="02020603050405020304" pitchFamily="18" charset="0"/>
              </a:rPr>
              <a:t>: A new free book club on the topic of mental wellness for ages 18+ (or ages 16+ with parent/guardian) held on the third Thursdays of each month from 6-8 pm at the Northeast Innovation Center in Ft. Wayne. Click below for more information.</a:t>
            </a:r>
          </a:p>
          <a:p>
            <a:pPr marR="0" indent="0">
              <a:spcBef>
                <a:spcPts val="0"/>
              </a:spcBef>
              <a:spcAft>
                <a:spcPts val="0"/>
              </a:spcAft>
              <a:buNone/>
            </a:pPr>
            <a:r>
              <a:rPr lang="en-US" sz="1800"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https://mhanortheastindiana.org/bookish-minds</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b="1" dirty="0">
                <a:effectLst/>
                <a:latin typeface="Arial" panose="020B0604020202020204" pitchFamily="34" charset="0"/>
                <a:ea typeface="Aptos" panose="020B0004020202020204" pitchFamily="34" charset="0"/>
                <a:cs typeface="Times New Roman" panose="02020603050405020304" pitchFamily="18" charset="0"/>
              </a:rPr>
              <a:t>Creative Growth Art Support Group</a:t>
            </a:r>
            <a:r>
              <a:rPr lang="en-US" sz="1800" dirty="0">
                <a:effectLst/>
                <a:latin typeface="Arial" panose="020B0604020202020204" pitchFamily="34" charset="0"/>
                <a:ea typeface="Aptos" panose="020B0004020202020204" pitchFamily="34" charset="0"/>
                <a:cs typeface="Times New Roman" panose="02020603050405020304" pitchFamily="18" charset="0"/>
              </a:rPr>
              <a:t>: A free support group for adults (18+) looking to experience the power of art as a way to process the past, express emotions, and visually represent hopes for the future. Click here for details about meeting dates, times, and location: </a:t>
            </a:r>
            <a:r>
              <a:rPr lang="en-US" sz="1800"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4"/>
              </a:rPr>
              <a:t>https://mhanortheastindiana.org/creative-growth</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457200" marR="0">
              <a:spcBef>
                <a:spcPts val="0"/>
              </a:spcBef>
              <a:spcAft>
                <a:spcPts val="0"/>
              </a:spcAft>
            </a:pP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92572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EFE41E-DDF8-EBC0-9EF0-C5148BF280C7}"/>
              </a:ext>
            </a:extLst>
          </p:cNvPr>
          <p:cNvSpPr>
            <a:spLocks noGrp="1"/>
          </p:cNvSpPr>
          <p:nvPr>
            <p:ph type="body" sz="quarter" idx="10"/>
          </p:nvPr>
        </p:nvSpPr>
        <p:spPr>
          <a:xfrm>
            <a:off x="1245703" y="231913"/>
            <a:ext cx="9143999" cy="675861"/>
          </a:xfrm>
        </p:spPr>
        <p:txBody>
          <a:bodyPr/>
          <a:lstStyle/>
          <a:p>
            <a:pPr algn="ctr"/>
            <a:r>
              <a:rPr lang="en-US" b="1" u="sng" dirty="0">
                <a:solidFill>
                  <a:srgbClr val="FF0000"/>
                </a:solidFill>
              </a:rPr>
              <a:t>Upcoming Events</a:t>
            </a:r>
          </a:p>
          <a:p>
            <a:pPr algn="ctr"/>
            <a:endParaRPr lang="en-US" b="1" u="sng" dirty="0">
              <a:solidFill>
                <a:srgbClr val="FF0000"/>
              </a:solidFill>
            </a:endParaRPr>
          </a:p>
          <a:p>
            <a:pPr algn="ctr"/>
            <a:endParaRPr lang="en-US" dirty="0"/>
          </a:p>
        </p:txBody>
      </p:sp>
      <p:sp>
        <p:nvSpPr>
          <p:cNvPr id="3" name="Text Placeholder 2">
            <a:extLst>
              <a:ext uri="{FF2B5EF4-FFF2-40B4-BE49-F238E27FC236}">
                <a16:creationId xmlns:a16="http://schemas.microsoft.com/office/drawing/2014/main" id="{964EE426-1A8F-4D11-ABCB-BD55724C5950}"/>
              </a:ext>
            </a:extLst>
          </p:cNvPr>
          <p:cNvSpPr>
            <a:spLocks noGrp="1"/>
          </p:cNvSpPr>
          <p:nvPr>
            <p:ph type="body" sz="quarter" idx="11"/>
          </p:nvPr>
        </p:nvSpPr>
        <p:spPr>
          <a:xfrm>
            <a:off x="1179443" y="967409"/>
            <a:ext cx="9210261" cy="4678410"/>
          </a:xfrm>
        </p:spPr>
        <p:txBody>
          <a:bodyPr/>
          <a:lstStyle/>
          <a:p>
            <a:pPr marL="0" marR="0" indent="0" algn="ctr">
              <a:spcBef>
                <a:spcPts val="0"/>
              </a:spcBef>
              <a:spcAft>
                <a:spcPts val="0"/>
              </a:spcAft>
              <a:buNone/>
            </a:pPr>
            <a:endParaRPr lang="en-US" sz="1800" b="1" dirty="0">
              <a:solidFill>
                <a:srgbClr val="215E99"/>
              </a:solidFill>
              <a:effectLst/>
              <a:latin typeface="Arial" panose="020B0604020202020204" pitchFamily="34" charset="0"/>
              <a:ea typeface="Aptos" panose="020B0004020202020204" pitchFamily="34" charset="0"/>
              <a:cs typeface="Times New Roman" panose="02020603050405020304" pitchFamily="18" charset="0"/>
            </a:endParaRPr>
          </a:p>
          <a:p>
            <a:pPr marL="0" marR="0" indent="0" algn="ctr">
              <a:spcBef>
                <a:spcPts val="0"/>
              </a:spcBef>
              <a:spcAft>
                <a:spcPts val="0"/>
              </a:spcAft>
              <a:buNone/>
            </a:pPr>
            <a:endParaRPr lang="en-US" sz="1800" b="1" dirty="0">
              <a:solidFill>
                <a:srgbClr val="215E99"/>
              </a:solidFill>
              <a:ea typeface="Aptos" panose="020B0004020202020204" pitchFamily="34" charset="0"/>
              <a:cs typeface="Times New Roman" panose="02020603050405020304" pitchFamily="18" charset="0"/>
            </a:endParaRPr>
          </a:p>
          <a:p>
            <a:pPr marL="0" marR="0" indent="0" algn="ctr">
              <a:spcBef>
                <a:spcPts val="0"/>
              </a:spcBef>
              <a:spcAft>
                <a:spcPts val="0"/>
              </a:spcAft>
              <a:buNone/>
            </a:pPr>
            <a:endParaRPr lang="en-US" sz="1800" b="1" dirty="0">
              <a:solidFill>
                <a:srgbClr val="215E99"/>
              </a:solidFill>
              <a:effectLst/>
              <a:latin typeface="Arial" panose="020B0604020202020204" pitchFamily="34" charset="0"/>
              <a:ea typeface="Aptos" panose="020B0004020202020204" pitchFamily="34" charset="0"/>
              <a:cs typeface="Times New Roman" panose="02020603050405020304" pitchFamily="18" charset="0"/>
            </a:endParaRPr>
          </a:p>
          <a:p>
            <a:pPr marL="0" marR="0" indent="0" algn="ctr">
              <a:spcBef>
                <a:spcPts val="0"/>
              </a:spcBef>
              <a:spcAft>
                <a:spcPts val="0"/>
              </a:spcAft>
              <a:buNone/>
            </a:pPr>
            <a:endParaRPr lang="en-US" sz="1800" b="1" dirty="0">
              <a:solidFill>
                <a:srgbClr val="215E99"/>
              </a:solidFill>
              <a:effectLst/>
              <a:latin typeface="Arial" panose="020B0604020202020204" pitchFamily="34" charset="0"/>
              <a:ea typeface="Aptos" panose="020B0004020202020204" pitchFamily="34" charset="0"/>
              <a:cs typeface="Times New Roman" panose="02020603050405020304" pitchFamily="18" charset="0"/>
            </a:endParaRPr>
          </a:p>
          <a:p>
            <a:pPr marL="0" marR="0" indent="0" algn="ctr">
              <a:spcBef>
                <a:spcPts val="0"/>
              </a:spcBef>
              <a:spcAft>
                <a:spcPts val="0"/>
              </a:spcAft>
              <a:buNone/>
            </a:pPr>
            <a:r>
              <a:rPr lang="en-US" sz="1800" b="1" dirty="0">
                <a:solidFill>
                  <a:srgbClr val="215E99"/>
                </a:solidFill>
                <a:effectLst/>
                <a:latin typeface="Arial" panose="020B0604020202020204" pitchFamily="34" charset="0"/>
                <a:ea typeface="Aptos" panose="020B0004020202020204" pitchFamily="34" charset="0"/>
                <a:cs typeface="Times New Roman" panose="02020603050405020304" pitchFamily="18" charset="0"/>
              </a:rPr>
              <a:t>Sunday, September 15, 2024</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lgn="ctr">
              <a:spcBef>
                <a:spcPts val="0"/>
              </a:spcBef>
              <a:spcAft>
                <a:spcPts val="0"/>
              </a:spcAft>
              <a:buNone/>
            </a:pPr>
            <a:r>
              <a:rPr lang="en-US" sz="1800" b="1" dirty="0">
                <a:solidFill>
                  <a:srgbClr val="215E99"/>
                </a:solidFill>
                <a:effectLst/>
                <a:latin typeface="Arial" panose="020B0604020202020204" pitchFamily="34" charset="0"/>
                <a:ea typeface="Aptos" panose="020B0004020202020204" pitchFamily="34" charset="0"/>
                <a:cs typeface="Times New Roman" panose="02020603050405020304" pitchFamily="18" charset="0"/>
              </a:rPr>
              <a:t>2:00-6:00 pm</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lgn="ctr">
              <a:spcBef>
                <a:spcPts val="0"/>
              </a:spcBef>
              <a:spcAft>
                <a:spcPts val="0"/>
              </a:spcAft>
              <a:buNone/>
            </a:pPr>
            <a:r>
              <a:rPr lang="en-US" sz="1800" b="1" dirty="0">
                <a:solidFill>
                  <a:srgbClr val="215E99"/>
                </a:solidFill>
                <a:effectLst/>
                <a:latin typeface="Arial" panose="020B0604020202020204" pitchFamily="34" charset="0"/>
                <a:ea typeface="Aptos" panose="020B0004020202020204" pitchFamily="34" charset="0"/>
                <a:cs typeface="Times New Roman" panose="02020603050405020304" pitchFamily="18" charset="0"/>
              </a:rPr>
              <a:t>Headwaters Park, East (333 S. Clinton St., Ft. Wayne)</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lgn="ctr">
              <a:spcBef>
                <a:spcPts val="0"/>
              </a:spcBef>
              <a:spcAft>
                <a:spcPts val="0"/>
              </a:spcAft>
              <a:buNone/>
            </a:pPr>
            <a:r>
              <a:rPr lang="en-US" sz="1800" dirty="0">
                <a:solidFill>
                  <a:srgbClr val="4C94D8"/>
                </a:solidFill>
                <a:effectLst/>
                <a:latin typeface="Arial" panose="020B0604020202020204" pitchFamily="34" charset="0"/>
                <a:ea typeface="Aptos" panose="020B0004020202020204" pitchFamily="34" charset="0"/>
                <a:cs typeface="Times New Roman" panose="02020603050405020304" pitchFamily="18" charset="0"/>
              </a:rPr>
              <a:t> </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Recovery Rocks is an annual event hosted by the local organization The Mom of and Addict to spread hope to those impacted by the addiction of someone they know and love. This free event spreads hope, ends the stigma around addiction, and connects those who attend with valuable resources and community partners. ​In addition to dynamic speakers, there will be 60+ resource tables for help with substance abuse and mental health and wellness</a:t>
            </a:r>
            <a:r>
              <a:rPr lang="en-US" sz="1800" b="1" dirty="0">
                <a:effectLst/>
                <a:latin typeface="Arial" panose="020B0604020202020204" pitchFamily="34" charset="0"/>
                <a:ea typeface="Aptos" panose="020B0004020202020204" pitchFamily="34" charset="0"/>
                <a:cs typeface="Times New Roman" panose="02020603050405020304" pitchFamily="18" charset="0"/>
              </a:rPr>
              <a:t>. </a:t>
            </a:r>
            <a:r>
              <a:rPr lang="en-US" sz="1800" dirty="0">
                <a:ea typeface="Aptos" panose="020B0004020202020204" pitchFamily="34" charset="0"/>
                <a:cs typeface="Times New Roman" panose="02020603050405020304" pitchFamily="18" charset="0"/>
              </a:rPr>
              <a:t>Click below</a:t>
            </a:r>
            <a:r>
              <a:rPr lang="en-US" sz="1800" dirty="0">
                <a:effectLst/>
                <a:latin typeface="Arial" panose="020B0604020202020204" pitchFamily="34" charset="0"/>
                <a:ea typeface="Aptos" panose="020B0004020202020204" pitchFamily="34" charset="0"/>
                <a:cs typeface="Times New Roman" panose="02020603050405020304" pitchFamily="18" charset="0"/>
              </a:rPr>
              <a:t> for a downloadable event flyer to share in your congregation.</a:t>
            </a:r>
          </a:p>
          <a:p>
            <a:pPr marL="0" marR="0" indent="0">
              <a:spcBef>
                <a:spcPts val="0"/>
              </a:spcBef>
              <a:spcAft>
                <a:spcPts val="0"/>
              </a:spcAft>
              <a:buNone/>
            </a:pPr>
            <a:endParaRPr lang="en-US" sz="1800"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2"/>
            </a:endParaRPr>
          </a:p>
          <a:p>
            <a:pPr marL="0" marR="0" indent="0">
              <a:spcBef>
                <a:spcPts val="0"/>
              </a:spcBef>
              <a:spcAft>
                <a:spcPts val="0"/>
              </a:spcAft>
              <a:buNone/>
            </a:pPr>
            <a:r>
              <a:rPr lang="en-US" sz="1800" u="sng"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2"/>
              </a:rPr>
              <a:t>https://www.themomofanaddict.org/_files/ugd/3098b0_9e82494cbad84becb78c985e27ab29bd.pdf</a:t>
            </a:r>
            <a:endParaRPr lang="en-US" sz="1800" dirty="0">
              <a:effectLst/>
              <a:latin typeface="Arial" panose="020B0604020202020204" pitchFamily="34" charset="0"/>
              <a:ea typeface="Aptos" panose="020B0004020202020204" pitchFamily="34" charset="0"/>
              <a:cs typeface="Times New Roman" panose="02020603050405020304" pitchFamily="18" charset="0"/>
            </a:endParaRPr>
          </a:p>
          <a:p>
            <a:pPr marL="0" indent="0">
              <a:buNone/>
            </a:pPr>
            <a:endParaRPr lang="en-US" dirty="0"/>
          </a:p>
        </p:txBody>
      </p:sp>
      <p:pic>
        <p:nvPicPr>
          <p:cNvPr id="6" name="Picture 5" descr="A purple and white sign&#10;&#10;Description automatically generated">
            <a:extLst>
              <a:ext uri="{FF2B5EF4-FFF2-40B4-BE49-F238E27FC236}">
                <a16:creationId xmlns:a16="http://schemas.microsoft.com/office/drawing/2014/main" id="{1467AF10-D286-63FA-74CA-D260872371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6135" y="1044210"/>
            <a:ext cx="2089150" cy="746760"/>
          </a:xfrm>
          <a:prstGeom prst="rect">
            <a:avLst/>
          </a:prstGeom>
          <a:noFill/>
          <a:ln>
            <a:noFill/>
          </a:ln>
        </p:spPr>
      </p:pic>
    </p:spTree>
    <p:extLst>
      <p:ext uri="{BB962C8B-B14F-4D97-AF65-F5344CB8AC3E}">
        <p14:creationId xmlns:p14="http://schemas.microsoft.com/office/powerpoint/2010/main" val="1921979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A5616B-D92F-E96D-9CAF-0BAD8812B4BF}"/>
              </a:ext>
            </a:extLst>
          </p:cNvPr>
          <p:cNvSpPr>
            <a:spLocks noGrp="1"/>
          </p:cNvSpPr>
          <p:nvPr>
            <p:ph type="body" sz="quarter" idx="10"/>
          </p:nvPr>
        </p:nvSpPr>
        <p:spPr>
          <a:xfrm>
            <a:off x="1245703" y="437322"/>
            <a:ext cx="9143999" cy="890924"/>
          </a:xfrm>
        </p:spPr>
        <p:txBody>
          <a:bodyPr/>
          <a:lstStyle/>
          <a:p>
            <a:pPr algn="ctr"/>
            <a:r>
              <a:rPr lang="en-US" sz="3600" b="1" u="sng" dirty="0">
                <a:effectLst/>
                <a:latin typeface="Arial" panose="020B0604020202020204" pitchFamily="34" charset="0"/>
                <a:ea typeface="Calibri" panose="020F0502020204030204" pitchFamily="34" charset="0"/>
                <a:cs typeface="Times New Roman" panose="02020603050405020304" pitchFamily="18" charset="0"/>
              </a:rPr>
              <a:t>Southwest Lutheran Church’s Cars and Caring Event</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p>
            <a:pPr algn="ctr"/>
            <a:endParaRPr lang="en-US" b="1" u="sng" dirty="0">
              <a:solidFill>
                <a:srgbClr val="FF0000"/>
              </a:solidFill>
            </a:endParaRPr>
          </a:p>
        </p:txBody>
      </p:sp>
      <p:sp>
        <p:nvSpPr>
          <p:cNvPr id="3" name="Text Placeholder 2">
            <a:extLst>
              <a:ext uri="{FF2B5EF4-FFF2-40B4-BE49-F238E27FC236}">
                <a16:creationId xmlns:a16="http://schemas.microsoft.com/office/drawing/2014/main" id="{814F4AEA-7C12-00D5-A36F-BAC20C4426D0}"/>
              </a:ext>
            </a:extLst>
          </p:cNvPr>
          <p:cNvSpPr>
            <a:spLocks noGrp="1"/>
          </p:cNvSpPr>
          <p:nvPr>
            <p:ph type="body" sz="quarter" idx="11"/>
          </p:nvPr>
        </p:nvSpPr>
        <p:spPr>
          <a:xfrm>
            <a:off x="1431234" y="1557129"/>
            <a:ext cx="8958469" cy="4088689"/>
          </a:xfrm>
        </p:spPr>
        <p:txBody>
          <a:bodyPr/>
          <a:lstStyle/>
          <a:p>
            <a:pPr marL="0" marR="0" indent="0" algn="ctr">
              <a:spcBef>
                <a:spcPts val="0"/>
              </a:spcBef>
              <a:spcAft>
                <a:spcPts val="0"/>
              </a:spcAft>
              <a:buNone/>
            </a:pP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800" b="1"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800" b="1" u="none" strike="noStrike" dirty="0">
                <a:effectLst/>
                <a:latin typeface="Arial" panose="020B0604020202020204" pitchFamily="34" charset="0"/>
                <a:ea typeface="Calibri" panose="020F0502020204030204" pitchFamily="34" charset="0"/>
                <a:cs typeface="Times New Roman" panose="02020603050405020304" pitchFamily="18" charset="0"/>
              </a:rPr>
              <a:t>Saturday, September 21, 2024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800" b="1" u="none" strike="noStrike" dirty="0">
                <a:effectLst/>
                <a:latin typeface="Arial" panose="020B0604020202020204" pitchFamily="34" charset="0"/>
                <a:ea typeface="Calibri" panose="020F0502020204030204" pitchFamily="34" charset="0"/>
                <a:cs typeface="Times New Roman" panose="02020603050405020304" pitchFamily="18" charset="0"/>
              </a:rPr>
              <a:t>10:00 am to 4:00 pm</a:t>
            </a:r>
          </a:p>
          <a:p>
            <a:pPr marL="0" marR="0" indent="0" algn="ctr">
              <a:spcBef>
                <a:spcPts val="0"/>
              </a:spcBef>
              <a:spcAft>
                <a:spcPts val="0"/>
              </a:spcAft>
              <a:buNone/>
            </a:pPr>
            <a:r>
              <a:rPr lang="en-US" sz="1800" b="1" dirty="0">
                <a:ea typeface="Calibri" panose="020F0502020204030204" pitchFamily="34" charset="0"/>
                <a:cs typeface="Times New Roman" panose="02020603050405020304" pitchFamily="18" charset="0"/>
              </a:rPr>
              <a:t>Southwest Lutheran Church, 5120 Homestead Rd., Ft. Wayne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800" b="1"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Southwest Lutheran Church invites you to their free annual Cars and Caring Event which combines an outdoor car show with an indoor mental health and wellness fair. In addition, there will be a food truck, children’s activities, a silent auction with proceeds benefitting New Mercies Ministries, and a chance to win door prizes. </a:t>
            </a:r>
            <a:r>
              <a:rPr lang="en-US" sz="1800" b="1" dirty="0">
                <a:effectLst/>
                <a:latin typeface="Arial" panose="020B0604020202020204" pitchFamily="34" charset="0"/>
                <a:ea typeface="Aptos" panose="020B0004020202020204" pitchFamily="34" charset="0"/>
                <a:cs typeface="Times New Roman" panose="02020603050405020304" pitchFamily="18" charset="0"/>
              </a:rPr>
              <a:t>This is a great place to pick up some brochures and flyers from various local mental health-related organizations to share in your mental health ministry display area, </a:t>
            </a:r>
            <a:r>
              <a:rPr lang="en-US" sz="1800" dirty="0">
                <a:effectLst/>
                <a:latin typeface="Arial" panose="020B0604020202020204" pitchFamily="34" charset="0"/>
                <a:ea typeface="Aptos" panose="020B0004020202020204" pitchFamily="34" charset="0"/>
                <a:cs typeface="Times New Roman" panose="02020603050405020304" pitchFamily="18" charset="0"/>
              </a:rPr>
              <a:t>so come on out to enjoy this free family friendly event!</a:t>
            </a:r>
          </a:p>
          <a:p>
            <a:pPr marL="0" marR="0" indent="0">
              <a:spcBef>
                <a:spcPts val="0"/>
              </a:spcBef>
              <a:spcAft>
                <a:spcPts val="0"/>
              </a:spcAft>
              <a:buNone/>
            </a:pPr>
            <a:r>
              <a:rPr lang="en-US" sz="18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27582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TotalTime>
  <Words>2050</Words>
  <Application>Microsoft Office PowerPoint</Application>
  <PresentationFormat>Widescreen</PresentationFormat>
  <Paragraphs>143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Mental Health Advocate Monthly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Hoeppner</dc:creator>
  <cp:lastModifiedBy>Carole Terkula</cp:lastModifiedBy>
  <cp:revision>41</cp:revision>
  <dcterms:created xsi:type="dcterms:W3CDTF">2019-04-12T17:57:49Z</dcterms:created>
  <dcterms:modified xsi:type="dcterms:W3CDTF">2024-09-09T13:03:38Z</dcterms:modified>
</cp:coreProperties>
</file>